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50" r:id="rId1"/>
  </p:sldMasterIdLst>
  <p:notesMasterIdLst>
    <p:notesMasterId r:id="rId10"/>
  </p:notesMasterIdLst>
  <p:handoutMasterIdLst>
    <p:handoutMasterId r:id="rId11"/>
  </p:handoutMasterIdLst>
  <p:sldIdLst>
    <p:sldId id="260" r:id="rId2"/>
    <p:sldId id="589" r:id="rId3"/>
    <p:sldId id="671" r:id="rId4"/>
    <p:sldId id="672" r:id="rId5"/>
    <p:sldId id="691" r:id="rId6"/>
    <p:sldId id="674" r:id="rId7"/>
    <p:sldId id="689" r:id="rId8"/>
    <p:sldId id="693" r:id="rId9"/>
  </p:sldIdLst>
  <p:sldSz cx="9144000" cy="6858000" type="screen4x3"/>
  <p:notesSz cx="6662738" cy="9906000"/>
  <p:embeddedFontLst>
    <p:embeddedFont>
      <p:font typeface="Bookman Old Style" pitchFamily="18" charset="0"/>
      <p:regular r:id="rId12"/>
      <p:bold r:id="rId13"/>
      <p:italic r:id="rId14"/>
      <p:boldItalic r:id="rId15"/>
    </p:embeddedFont>
    <p:embeddedFont>
      <p:font typeface="Calibri" pitchFamily="34" charset="0"/>
      <p:regular r:id="rId16"/>
      <p:bold r:id="rId17"/>
      <p:italic r:id="rId18"/>
      <p:boldItalic r:id="rId19"/>
    </p:embeddedFont>
    <p:embeddedFont>
      <p:font typeface="Monotype Corsiva" pitchFamily="66" charset="0"/>
      <p:italic r:id="rId20"/>
    </p:embeddedFont>
    <p:embeddedFont>
      <p:font typeface="Gulim" pitchFamily="34" charset="-127"/>
      <p:regular r:id="rId21"/>
    </p:embeddedFont>
    <p:embeddedFont>
      <p:font typeface="Script MT Bold" pitchFamily="66" charset="0"/>
      <p:bold r:id="rId22"/>
    </p:embeddedFont>
    <p:embeddedFont>
      <p:font typeface="Siemens Sans" charset="0"/>
      <p:regular r:id="rId23"/>
    </p:embeddedFont>
    <p:embeddedFont>
      <p:font typeface="SimSun" pitchFamily="2" charset="-122"/>
      <p:regular r:id="rId24"/>
    </p:embeddedFont>
  </p:embeddedFontLst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W7idIoocKtrcGIWfkgXQw" hashData="P62P3woT5yqlcaWeiA+yPWYYfa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FFFF99"/>
    <a:srgbClr val="000066"/>
    <a:srgbClr val="006600"/>
    <a:srgbClr val="0000CC"/>
    <a:srgbClr val="003300"/>
    <a:srgbClr val="FF9900"/>
    <a:srgbClr val="800000"/>
    <a:srgbClr val="FFFF00"/>
    <a:srgbClr val="000099"/>
    <a:srgbClr val="660066"/>
  </p:clrMru>
</p:presentationPr>
</file>

<file path=ppt/tableStyles.xml><?xml version="1.0" encoding="utf-8"?>
<a:tblStyleLst xmlns:a="http://schemas.openxmlformats.org/drawingml/2006/main" def="{5C22544A-7EE6-4342-B048-85BDC9FD1C3A}"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7500" autoAdjust="0"/>
    <p:restoredTop sz="58244" autoAdjust="0"/>
  </p:normalViewPr>
  <p:slideViewPr>
    <p:cSldViewPr>
      <p:cViewPr>
        <p:scale>
          <a:sx n="70" d="100"/>
          <a:sy n="70" d="100"/>
        </p:scale>
        <p:origin x="-1632" y="-114"/>
      </p:cViewPr>
      <p:guideLst>
        <p:guide orient="horz" pos="480"/>
        <p:guide orient="horz" pos="2448"/>
        <p:guide orient="horz" pos="4032"/>
        <p:guide orient="horz" pos="2352"/>
        <p:guide pos="1152"/>
        <p:guide pos="91"/>
        <p:guide pos="5424"/>
        <p:guide pos="105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4914"/>
    </p:cViewPr>
  </p:sorterViewPr>
  <p:notesViewPr>
    <p:cSldViewPr>
      <p:cViewPr>
        <p:scale>
          <a:sx n="100" d="100"/>
          <a:sy n="100" d="100"/>
        </p:scale>
        <p:origin x="-1596" y="1866"/>
      </p:cViewPr>
      <p:guideLst>
        <p:guide orient="horz" pos="3120"/>
        <p:guide pos="2099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28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766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>
              <a:defRPr sz="1300">
                <a:latin typeface="Times New Roman" pitchFamily="18" charset="0"/>
              </a:defRPr>
            </a:lvl1pPr>
          </a:lstStyle>
          <a:p>
            <a:endParaRPr lang="de-DE"/>
          </a:p>
        </p:txBody>
      </p:sp>
      <p:sp>
        <p:nvSpPr>
          <p:cNvPr id="40963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5075" y="0"/>
            <a:ext cx="288766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>
              <a:defRPr sz="1300">
                <a:latin typeface="Times New Roman" pitchFamily="18" charset="0"/>
              </a:defRPr>
            </a:lvl1pPr>
          </a:lstStyle>
          <a:p>
            <a:endParaRPr lang="de-DE"/>
          </a:p>
        </p:txBody>
      </p:sp>
      <p:sp>
        <p:nvSpPr>
          <p:cNvPr id="40964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10700"/>
            <a:ext cx="288766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>
              <a:defRPr sz="1300">
                <a:latin typeface="Times New Roman" pitchFamily="18" charset="0"/>
              </a:defRPr>
            </a:lvl1pPr>
          </a:lstStyle>
          <a:p>
            <a:endParaRPr lang="de-DE"/>
          </a:p>
        </p:txBody>
      </p:sp>
      <p:sp>
        <p:nvSpPr>
          <p:cNvPr id="40965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5075" y="9410700"/>
            <a:ext cx="288766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>
              <a:defRPr sz="1300">
                <a:latin typeface="Times New Roman" pitchFamily="18" charset="0"/>
              </a:defRPr>
            </a:lvl1pPr>
          </a:lstStyle>
          <a:p>
            <a:fld id="{D31F77EB-9C89-4C97-B07D-8B78B618B5F3}" type="slidenum">
              <a:rPr lang="de-DE"/>
              <a:pPr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766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>
              <a:defRPr sz="1300">
                <a:latin typeface="Times New Roman" pitchFamily="18" charset="0"/>
              </a:defRPr>
            </a:lvl1pPr>
          </a:lstStyle>
          <a:p>
            <a:endParaRPr lang="de-DE"/>
          </a:p>
        </p:txBody>
      </p:sp>
      <p:sp>
        <p:nvSpPr>
          <p:cNvPr id="39939" name="Rectangle 1027"/>
          <p:cNvSpPr>
            <a:spLocks noGrp="1" noChangeArrowheads="1"/>
          </p:cNvSpPr>
          <p:nvPr>
            <p:ph type="dt" idx="1"/>
          </p:nvPr>
        </p:nvSpPr>
        <p:spPr bwMode="auto">
          <a:xfrm>
            <a:off x="3775075" y="0"/>
            <a:ext cx="288766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>
              <a:defRPr sz="1300">
                <a:latin typeface="Times New Roman" pitchFamily="18" charset="0"/>
              </a:defRPr>
            </a:lvl1pPr>
          </a:lstStyle>
          <a:p>
            <a:endParaRPr lang="de-DE"/>
          </a:p>
        </p:txBody>
      </p:sp>
      <p:sp>
        <p:nvSpPr>
          <p:cNvPr id="39940" name="Rectangle 1028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5663" y="742950"/>
            <a:ext cx="4953000" cy="3714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9941" name="Rectangle 102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7413" y="4705350"/>
            <a:ext cx="4887912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die Formate des Vorlagentextes zu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39942" name="Rectangle 1030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10700"/>
            <a:ext cx="288766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>
              <a:defRPr sz="1300">
                <a:latin typeface="Times New Roman" pitchFamily="18" charset="0"/>
              </a:defRPr>
            </a:lvl1pPr>
          </a:lstStyle>
          <a:p>
            <a:endParaRPr lang="de-DE"/>
          </a:p>
        </p:txBody>
      </p:sp>
      <p:sp>
        <p:nvSpPr>
          <p:cNvPr id="39943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5075" y="9410700"/>
            <a:ext cx="288766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>
              <a:defRPr sz="1300">
                <a:latin typeface="Times New Roman" pitchFamily="18" charset="0"/>
              </a:defRPr>
            </a:lvl1pPr>
          </a:lstStyle>
          <a:p>
            <a:fld id="{0C89F63B-C4CE-4C76-B721-AF714F171117}" type="slidenum">
              <a:rPr lang="de-DE"/>
              <a:pPr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Siemens Sans" pitchFamily="2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Siemens Sans" pitchFamily="2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Siemens Sans" pitchFamily="2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Siemens Sans" pitchFamily="2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Siemens Sans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9F63B-C4CE-4C76-B721-AF714F171117}" type="slidenum">
              <a:rPr lang="de-DE" smtClean="0"/>
              <a:pPr/>
              <a:t>1</a:t>
            </a:fld>
            <a:endParaRPr lang="de-D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0975" indent="-180975" algn="just">
              <a:buFont typeface="Wingdings" pitchFamily="2" charset="2"/>
              <a:buChar char="q"/>
            </a:pPr>
            <a:r>
              <a:rPr lang="en-US" sz="1400" dirty="0" smtClean="0">
                <a:latin typeface="+mj-lt"/>
              </a:rPr>
              <a:t>Analytical model is derived based on governing physical laws for the system such as Newton's law, Ohms law, etc.</a:t>
            </a:r>
          </a:p>
          <a:p>
            <a:pPr marL="180975" indent="-180975" algn="just">
              <a:buFont typeface="Wingdings" pitchFamily="2" charset="2"/>
              <a:buChar char="q"/>
            </a:pPr>
            <a:r>
              <a:rPr lang="en-US" sz="1400" dirty="0" smtClean="0">
                <a:latin typeface="+mj-lt"/>
              </a:rPr>
              <a:t>Experimental model is derived based on experimental empirical results and samples for the system.</a:t>
            </a:r>
          </a:p>
          <a:p>
            <a:pPr marL="180975" indent="-180975" algn="just">
              <a:buFont typeface="Wingdings" pitchFamily="2" charset="2"/>
              <a:buChar char="q"/>
            </a:pPr>
            <a:r>
              <a:rPr lang="en-US" sz="1400" dirty="0" smtClean="0">
                <a:latin typeface="+mj-lt"/>
              </a:rPr>
              <a:t>Numerical values of the model parameters are often approximated from experimental data by curve fitting.</a:t>
            </a:r>
          </a:p>
          <a:p>
            <a:pPr marL="180975" indent="-180975" algn="just">
              <a:buFont typeface="Wingdings" pitchFamily="2" charset="2"/>
              <a:buChar char="q"/>
            </a:pPr>
            <a:r>
              <a:rPr lang="en-US" altLang="zh-CN" sz="1400" dirty="0" smtClean="0">
                <a:latin typeface="+mj-lt"/>
              </a:rPr>
              <a:t>Discrimination learning models are </a:t>
            </a:r>
            <a:r>
              <a:rPr lang="en-US" altLang="zh-CN" sz="1400" dirty="0" err="1" smtClean="0">
                <a:latin typeface="+mj-lt"/>
              </a:rPr>
              <a:t>drived</a:t>
            </a:r>
            <a:r>
              <a:rPr lang="en-US" altLang="zh-CN" sz="1400" dirty="0" smtClean="0">
                <a:latin typeface="+mj-lt"/>
              </a:rPr>
              <a:t>  </a:t>
            </a:r>
            <a:endParaRPr lang="en-US" sz="1400" dirty="0" smtClean="0">
              <a:latin typeface="+mj-lt"/>
            </a:endParaRPr>
          </a:p>
          <a:p>
            <a:pPr marL="180975" indent="-180975" algn="just">
              <a:buFont typeface="Wingdings" pitchFamily="2" charset="2"/>
              <a:buChar char="q"/>
            </a:pPr>
            <a:endParaRPr lang="en-US" sz="1400" dirty="0" smtClean="0">
              <a:latin typeface="+mj-lt"/>
            </a:endParaRPr>
          </a:p>
          <a:p>
            <a:pPr algn="just"/>
            <a:endParaRPr lang="ar-EG" sz="1400" dirty="0" smtClean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9F63B-C4CE-4C76-B721-AF714F171117}" type="slidenum">
              <a:rPr lang="de-DE" smtClean="0"/>
              <a:pPr/>
              <a:t>2</a:t>
            </a:fld>
            <a:endParaRPr lang="de-D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0975" indent="-180975" algn="just">
              <a:buFont typeface="Wingdings" pitchFamily="2" charset="2"/>
              <a:buChar char="q"/>
            </a:pPr>
            <a:r>
              <a:rPr lang="en-US" sz="1400" dirty="0" smtClean="0">
                <a:latin typeface="+mj-lt"/>
              </a:rPr>
              <a:t>Analytical model is derived based on governing physical laws for the system such as Newton's law, Ohms law, etc.</a:t>
            </a:r>
          </a:p>
          <a:p>
            <a:pPr marL="180975" indent="-180975" algn="just">
              <a:buFont typeface="Wingdings" pitchFamily="2" charset="2"/>
              <a:buChar char="q"/>
            </a:pPr>
            <a:r>
              <a:rPr lang="en-US" sz="1400" dirty="0" smtClean="0">
                <a:latin typeface="+mj-lt"/>
              </a:rPr>
              <a:t>Experimental model is derived based on experimental empirical results and samples for the system.</a:t>
            </a:r>
          </a:p>
          <a:p>
            <a:pPr marL="180975" indent="-180975" algn="just">
              <a:buFont typeface="Wingdings" pitchFamily="2" charset="2"/>
              <a:buChar char="q"/>
            </a:pPr>
            <a:r>
              <a:rPr lang="en-US" sz="1400" dirty="0" smtClean="0">
                <a:latin typeface="+mj-lt"/>
              </a:rPr>
              <a:t>Numerical values of the model parameters are often approximated from experimental data by curve fitting.</a:t>
            </a:r>
          </a:p>
          <a:p>
            <a:pPr marL="180975" indent="-180975" algn="just">
              <a:buFont typeface="Wingdings" pitchFamily="2" charset="2"/>
              <a:buChar char="q"/>
            </a:pPr>
            <a:r>
              <a:rPr lang="en-US" altLang="zh-CN" sz="1400" dirty="0" smtClean="0">
                <a:latin typeface="+mj-lt"/>
              </a:rPr>
              <a:t>Discrimination learning models are </a:t>
            </a:r>
            <a:r>
              <a:rPr lang="en-US" altLang="zh-CN" sz="1400" dirty="0" err="1" smtClean="0">
                <a:latin typeface="+mj-lt"/>
              </a:rPr>
              <a:t>drived</a:t>
            </a:r>
            <a:r>
              <a:rPr lang="en-US" altLang="zh-CN" sz="1400" dirty="0" smtClean="0">
                <a:latin typeface="+mj-lt"/>
              </a:rPr>
              <a:t>  </a:t>
            </a:r>
            <a:endParaRPr lang="en-US" sz="1400" dirty="0" smtClean="0">
              <a:latin typeface="+mj-lt"/>
            </a:endParaRPr>
          </a:p>
          <a:p>
            <a:pPr marL="180975" indent="-180975" algn="just">
              <a:buFont typeface="Wingdings" pitchFamily="2" charset="2"/>
              <a:buChar char="q"/>
            </a:pPr>
            <a:endParaRPr lang="en-US" sz="1400" dirty="0" smtClean="0">
              <a:latin typeface="+mj-lt"/>
            </a:endParaRPr>
          </a:p>
          <a:p>
            <a:pPr algn="just"/>
            <a:endParaRPr lang="ar-EG" sz="1400" dirty="0" smtClean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9F63B-C4CE-4C76-B721-AF714F171117}" type="slidenum">
              <a:rPr lang="de-DE" smtClean="0"/>
              <a:pPr/>
              <a:t>3</a:t>
            </a:fld>
            <a:endParaRPr lang="de-D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0975" indent="-180975" algn="just">
              <a:buFont typeface="Wingdings" pitchFamily="2" charset="2"/>
              <a:buChar char="q"/>
            </a:pPr>
            <a:r>
              <a:rPr lang="en-US" sz="1400" dirty="0" smtClean="0">
                <a:latin typeface="+mj-lt"/>
              </a:rPr>
              <a:t>Analytical model is derived based on governing physical laws for the system such as Newton's law, Ohms law, etc.</a:t>
            </a:r>
          </a:p>
          <a:p>
            <a:pPr marL="180975" indent="-180975" algn="just">
              <a:buFont typeface="Wingdings" pitchFamily="2" charset="2"/>
              <a:buChar char="q"/>
            </a:pPr>
            <a:r>
              <a:rPr lang="en-US" sz="1400" dirty="0" smtClean="0">
                <a:latin typeface="+mj-lt"/>
              </a:rPr>
              <a:t>Experimental model is derived based on experimental empirical results and samples for the system.</a:t>
            </a:r>
          </a:p>
          <a:p>
            <a:pPr marL="180975" indent="-180975" algn="just">
              <a:buFont typeface="Wingdings" pitchFamily="2" charset="2"/>
              <a:buChar char="q"/>
            </a:pPr>
            <a:r>
              <a:rPr lang="en-US" sz="1400" dirty="0" smtClean="0">
                <a:latin typeface="+mj-lt"/>
              </a:rPr>
              <a:t>Numerical values of the model parameters are often approximated from experimental data by curve fitting.</a:t>
            </a:r>
          </a:p>
          <a:p>
            <a:pPr marL="180975" indent="-180975" algn="just">
              <a:buFont typeface="Wingdings" pitchFamily="2" charset="2"/>
              <a:buChar char="q"/>
            </a:pPr>
            <a:r>
              <a:rPr lang="en-US" altLang="zh-CN" sz="1400" dirty="0" smtClean="0">
                <a:latin typeface="+mj-lt"/>
              </a:rPr>
              <a:t>Discrimination learning models are </a:t>
            </a:r>
            <a:r>
              <a:rPr lang="en-US" altLang="zh-CN" sz="1400" dirty="0" err="1" smtClean="0">
                <a:latin typeface="+mj-lt"/>
              </a:rPr>
              <a:t>drived</a:t>
            </a:r>
            <a:r>
              <a:rPr lang="en-US" altLang="zh-CN" sz="1400" dirty="0" smtClean="0">
                <a:latin typeface="+mj-lt"/>
              </a:rPr>
              <a:t>  </a:t>
            </a:r>
            <a:endParaRPr lang="en-US" sz="1400" dirty="0" smtClean="0">
              <a:latin typeface="+mj-lt"/>
            </a:endParaRPr>
          </a:p>
          <a:p>
            <a:pPr marL="180975" indent="-180975" algn="just">
              <a:buFont typeface="Wingdings" pitchFamily="2" charset="2"/>
              <a:buChar char="q"/>
            </a:pPr>
            <a:endParaRPr lang="en-US" sz="1400" dirty="0" smtClean="0">
              <a:latin typeface="+mj-lt"/>
            </a:endParaRPr>
          </a:p>
          <a:p>
            <a:pPr algn="just"/>
            <a:endParaRPr lang="ar-EG" sz="1400" dirty="0" smtClean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9F63B-C4CE-4C76-B721-AF714F171117}" type="slidenum">
              <a:rPr lang="de-DE" smtClean="0"/>
              <a:pPr/>
              <a:t>4</a:t>
            </a:fld>
            <a:endParaRPr lang="de-DE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0975" indent="-180975" algn="just">
              <a:buFont typeface="Wingdings" pitchFamily="2" charset="2"/>
              <a:buChar char="q"/>
            </a:pPr>
            <a:r>
              <a:rPr lang="en-US" sz="1400" dirty="0" smtClean="0">
                <a:latin typeface="+mj-lt"/>
              </a:rPr>
              <a:t>Analytical model is derived based on governing physical laws for the system such as Newton's law, Ohms law, etc.</a:t>
            </a:r>
          </a:p>
          <a:p>
            <a:pPr marL="180975" indent="-180975" algn="just">
              <a:buFont typeface="Wingdings" pitchFamily="2" charset="2"/>
              <a:buChar char="q"/>
            </a:pPr>
            <a:r>
              <a:rPr lang="en-US" sz="1400" dirty="0" smtClean="0">
                <a:latin typeface="+mj-lt"/>
              </a:rPr>
              <a:t>Experimental model is derived based on experimental empirical results and samples for the system.</a:t>
            </a:r>
          </a:p>
          <a:p>
            <a:pPr marL="180975" indent="-180975" algn="just">
              <a:buFont typeface="Wingdings" pitchFamily="2" charset="2"/>
              <a:buChar char="q"/>
            </a:pPr>
            <a:r>
              <a:rPr lang="en-US" sz="1400" dirty="0" smtClean="0">
                <a:latin typeface="+mj-lt"/>
              </a:rPr>
              <a:t>Numerical values of the model parameters are often approximated from experimental data by curve fitting.</a:t>
            </a:r>
          </a:p>
          <a:p>
            <a:pPr marL="180975" indent="-180975" algn="just">
              <a:buFont typeface="Wingdings" pitchFamily="2" charset="2"/>
              <a:buChar char="q"/>
            </a:pPr>
            <a:r>
              <a:rPr lang="en-US" altLang="zh-CN" sz="1400" dirty="0" smtClean="0">
                <a:latin typeface="+mj-lt"/>
              </a:rPr>
              <a:t>Discrimination learning models are </a:t>
            </a:r>
            <a:r>
              <a:rPr lang="en-US" altLang="zh-CN" sz="1400" dirty="0" err="1" smtClean="0">
                <a:latin typeface="+mj-lt"/>
              </a:rPr>
              <a:t>drived</a:t>
            </a:r>
            <a:r>
              <a:rPr lang="en-US" altLang="zh-CN" sz="1400" dirty="0" smtClean="0">
                <a:latin typeface="+mj-lt"/>
              </a:rPr>
              <a:t>  </a:t>
            </a:r>
            <a:endParaRPr lang="en-US" sz="1400" dirty="0" smtClean="0">
              <a:latin typeface="+mj-lt"/>
            </a:endParaRPr>
          </a:p>
          <a:p>
            <a:pPr marL="180975" indent="-180975" algn="just">
              <a:buFont typeface="Wingdings" pitchFamily="2" charset="2"/>
              <a:buChar char="q"/>
            </a:pPr>
            <a:endParaRPr lang="en-US" sz="1400" dirty="0" smtClean="0">
              <a:latin typeface="+mj-lt"/>
            </a:endParaRPr>
          </a:p>
          <a:p>
            <a:pPr algn="just"/>
            <a:endParaRPr lang="ar-EG" sz="1400" dirty="0" smtClean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9F63B-C4CE-4C76-B721-AF714F171117}" type="slidenum">
              <a:rPr lang="de-DE" smtClean="0"/>
              <a:pPr/>
              <a:t>5</a:t>
            </a:fld>
            <a:endParaRPr lang="de-DE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0975" indent="-180975" algn="just">
              <a:buFont typeface="Wingdings" pitchFamily="2" charset="2"/>
              <a:buChar char="q"/>
            </a:pPr>
            <a:r>
              <a:rPr lang="en-US" sz="1400" dirty="0" smtClean="0">
                <a:latin typeface="+mj-lt"/>
              </a:rPr>
              <a:t>Analytical model is derived based on governing physical laws for the system such as Newton's law, Ohms law, etc.</a:t>
            </a:r>
          </a:p>
          <a:p>
            <a:pPr marL="180975" indent="-180975" algn="just">
              <a:buFont typeface="Wingdings" pitchFamily="2" charset="2"/>
              <a:buChar char="q"/>
            </a:pPr>
            <a:r>
              <a:rPr lang="en-US" sz="1400" dirty="0" smtClean="0">
                <a:latin typeface="+mj-lt"/>
              </a:rPr>
              <a:t>Experimental model is derived based on experimental empirical results and samples for the system.</a:t>
            </a:r>
          </a:p>
          <a:p>
            <a:pPr marL="180975" indent="-180975" algn="just">
              <a:buFont typeface="Wingdings" pitchFamily="2" charset="2"/>
              <a:buChar char="q"/>
            </a:pPr>
            <a:r>
              <a:rPr lang="en-US" sz="1400" dirty="0" smtClean="0">
                <a:latin typeface="+mj-lt"/>
              </a:rPr>
              <a:t>Numerical values of the model parameters are often approximated from experimental data by curve fitting.</a:t>
            </a:r>
          </a:p>
          <a:p>
            <a:pPr marL="180975" indent="-180975" algn="just">
              <a:buFont typeface="Wingdings" pitchFamily="2" charset="2"/>
              <a:buChar char="q"/>
            </a:pPr>
            <a:r>
              <a:rPr lang="en-US" altLang="zh-CN" sz="1400" dirty="0" smtClean="0">
                <a:latin typeface="+mj-lt"/>
              </a:rPr>
              <a:t>Discrimination learning models are </a:t>
            </a:r>
            <a:r>
              <a:rPr lang="en-US" altLang="zh-CN" sz="1400" dirty="0" err="1" smtClean="0">
                <a:latin typeface="+mj-lt"/>
              </a:rPr>
              <a:t>drived</a:t>
            </a:r>
            <a:r>
              <a:rPr lang="en-US" altLang="zh-CN" sz="1400" dirty="0" smtClean="0">
                <a:latin typeface="+mj-lt"/>
              </a:rPr>
              <a:t>  </a:t>
            </a:r>
            <a:endParaRPr lang="en-US" sz="1400" dirty="0" smtClean="0">
              <a:latin typeface="+mj-lt"/>
            </a:endParaRPr>
          </a:p>
          <a:p>
            <a:pPr marL="180975" indent="-180975" algn="just">
              <a:buFont typeface="Wingdings" pitchFamily="2" charset="2"/>
              <a:buChar char="q"/>
            </a:pPr>
            <a:endParaRPr lang="en-US" sz="1400" dirty="0" smtClean="0">
              <a:latin typeface="+mj-lt"/>
            </a:endParaRPr>
          </a:p>
          <a:p>
            <a:pPr algn="just"/>
            <a:endParaRPr lang="ar-EG" sz="1400" dirty="0" smtClean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9F63B-C4CE-4C76-B721-AF714F171117}" type="slidenum">
              <a:rPr lang="de-DE" smtClean="0"/>
              <a:pPr/>
              <a:t>6</a:t>
            </a:fld>
            <a:endParaRPr lang="de-DE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0975" indent="-180975" algn="just">
              <a:buFont typeface="Wingdings" pitchFamily="2" charset="2"/>
              <a:buChar char="q"/>
            </a:pPr>
            <a:r>
              <a:rPr lang="en-US" sz="1400" dirty="0" smtClean="0">
                <a:latin typeface="+mj-lt"/>
              </a:rPr>
              <a:t>Analytical model is derived based on governing physical laws for the system such as Newton's law, Ohms law, etc.</a:t>
            </a:r>
          </a:p>
          <a:p>
            <a:pPr marL="180975" indent="-180975" algn="just">
              <a:buFont typeface="Wingdings" pitchFamily="2" charset="2"/>
              <a:buChar char="q"/>
            </a:pPr>
            <a:r>
              <a:rPr lang="en-US" sz="1400" dirty="0" smtClean="0">
                <a:latin typeface="+mj-lt"/>
              </a:rPr>
              <a:t>Experimental model is derived based on experimental empirical results and samples for the system.</a:t>
            </a:r>
          </a:p>
          <a:p>
            <a:pPr marL="180975" indent="-180975" algn="just">
              <a:buFont typeface="Wingdings" pitchFamily="2" charset="2"/>
              <a:buChar char="q"/>
            </a:pPr>
            <a:r>
              <a:rPr lang="en-US" sz="1400" dirty="0" smtClean="0">
                <a:latin typeface="+mj-lt"/>
              </a:rPr>
              <a:t>Numerical values of the model parameters are often approximated from experimental data by curve fitting.</a:t>
            </a:r>
          </a:p>
          <a:p>
            <a:pPr marL="180975" indent="-180975" algn="just">
              <a:buFont typeface="Wingdings" pitchFamily="2" charset="2"/>
              <a:buChar char="q"/>
            </a:pPr>
            <a:r>
              <a:rPr lang="en-US" altLang="zh-CN" sz="1400" dirty="0" smtClean="0">
                <a:latin typeface="+mj-lt"/>
              </a:rPr>
              <a:t>Discrimination learning models are </a:t>
            </a:r>
            <a:r>
              <a:rPr lang="en-US" altLang="zh-CN" sz="1400" dirty="0" err="1" smtClean="0">
                <a:latin typeface="+mj-lt"/>
              </a:rPr>
              <a:t>drived</a:t>
            </a:r>
            <a:r>
              <a:rPr lang="en-US" altLang="zh-CN" sz="1400" dirty="0" smtClean="0">
                <a:latin typeface="+mj-lt"/>
              </a:rPr>
              <a:t>  </a:t>
            </a:r>
            <a:endParaRPr lang="en-US" sz="1400" dirty="0" smtClean="0">
              <a:latin typeface="+mj-lt"/>
            </a:endParaRPr>
          </a:p>
          <a:p>
            <a:pPr marL="180975" indent="-180975" algn="just">
              <a:buFont typeface="Wingdings" pitchFamily="2" charset="2"/>
              <a:buChar char="q"/>
            </a:pPr>
            <a:endParaRPr lang="en-US" sz="1400" dirty="0" smtClean="0">
              <a:latin typeface="+mj-lt"/>
            </a:endParaRPr>
          </a:p>
          <a:p>
            <a:pPr algn="just"/>
            <a:endParaRPr lang="ar-EG" sz="1400" dirty="0" smtClean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9F63B-C4CE-4C76-B721-AF714F171117}" type="slidenum">
              <a:rPr lang="de-DE" smtClean="0"/>
              <a:pPr/>
              <a:t>7</a:t>
            </a:fld>
            <a:endParaRPr lang="de-DE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0975" indent="-180975" algn="just">
              <a:buFont typeface="Wingdings" pitchFamily="2" charset="2"/>
              <a:buChar char="q"/>
            </a:pPr>
            <a:r>
              <a:rPr lang="en-US" sz="1400" dirty="0" smtClean="0">
                <a:latin typeface="+mj-lt"/>
              </a:rPr>
              <a:t>Analytical model is derived based on governing physical laws for the system such as Newton's law, Ohms law, etc.</a:t>
            </a:r>
          </a:p>
          <a:p>
            <a:pPr marL="180975" indent="-180975" algn="just">
              <a:buFont typeface="Wingdings" pitchFamily="2" charset="2"/>
              <a:buChar char="q"/>
            </a:pPr>
            <a:r>
              <a:rPr lang="en-US" sz="1400" dirty="0" smtClean="0">
                <a:latin typeface="+mj-lt"/>
              </a:rPr>
              <a:t>Experimental model is derived based on experimental empirical results and samples for the system.</a:t>
            </a:r>
          </a:p>
          <a:p>
            <a:pPr marL="180975" indent="-180975" algn="just">
              <a:buFont typeface="Wingdings" pitchFamily="2" charset="2"/>
              <a:buChar char="q"/>
            </a:pPr>
            <a:r>
              <a:rPr lang="en-US" sz="1400" dirty="0" smtClean="0">
                <a:latin typeface="+mj-lt"/>
              </a:rPr>
              <a:t>Numerical values of the model parameters are often approximated from experimental data by curve fitting.</a:t>
            </a:r>
          </a:p>
          <a:p>
            <a:pPr marL="180975" indent="-180975" algn="just">
              <a:buFont typeface="Wingdings" pitchFamily="2" charset="2"/>
              <a:buChar char="q"/>
            </a:pPr>
            <a:r>
              <a:rPr lang="en-US" altLang="zh-CN" sz="1400" dirty="0" smtClean="0">
                <a:latin typeface="+mj-lt"/>
              </a:rPr>
              <a:t>Discrimination learning models are </a:t>
            </a:r>
            <a:r>
              <a:rPr lang="en-US" altLang="zh-CN" sz="1400" dirty="0" err="1" smtClean="0">
                <a:latin typeface="+mj-lt"/>
              </a:rPr>
              <a:t>drived</a:t>
            </a:r>
            <a:r>
              <a:rPr lang="en-US" altLang="zh-CN" sz="1400" dirty="0" smtClean="0">
                <a:latin typeface="+mj-lt"/>
              </a:rPr>
              <a:t>  </a:t>
            </a:r>
            <a:endParaRPr lang="en-US" sz="1400" dirty="0" smtClean="0">
              <a:latin typeface="+mj-lt"/>
            </a:endParaRPr>
          </a:p>
          <a:p>
            <a:pPr marL="180975" indent="-180975" algn="just">
              <a:buFont typeface="Wingdings" pitchFamily="2" charset="2"/>
              <a:buChar char="q"/>
            </a:pPr>
            <a:endParaRPr lang="en-US" sz="1400" dirty="0" smtClean="0">
              <a:latin typeface="+mj-lt"/>
            </a:endParaRPr>
          </a:p>
          <a:p>
            <a:pPr algn="just"/>
            <a:endParaRPr lang="ar-EG" sz="1400" dirty="0" smtClean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9F63B-C4CE-4C76-B721-AF714F171117}" type="slidenum">
              <a:rPr lang="de-DE" smtClean="0"/>
              <a:pPr/>
              <a:t>8</a:t>
            </a:fld>
            <a:endParaRPr 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960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8763" cy="950913"/>
          </a:xfrm>
          <a:prstGeom prst="rect">
            <a:avLst/>
          </a:prstGeom>
          <a:solidFill>
            <a:srgbClr val="CCCCCC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594947" name="Rectangle 3"/>
          <p:cNvSpPr>
            <a:spLocks noChangeArrowheads="1"/>
          </p:cNvSpPr>
          <p:nvPr/>
        </p:nvSpPr>
        <p:spPr bwMode="auto">
          <a:xfrm>
            <a:off x="1657681" y="0"/>
            <a:ext cx="7450138" cy="950913"/>
          </a:xfrm>
          <a:prstGeom prst="rect">
            <a:avLst/>
          </a:prstGeom>
          <a:solidFill>
            <a:srgbClr val="CCCCCC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594948" name="Rectangle 4"/>
          <p:cNvSpPr>
            <a:spLocks noChangeArrowheads="1"/>
          </p:cNvSpPr>
          <p:nvPr/>
        </p:nvSpPr>
        <p:spPr bwMode="auto">
          <a:xfrm>
            <a:off x="1697038" y="0"/>
            <a:ext cx="7451725" cy="207963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endParaRPr lang="en-GB"/>
          </a:p>
        </p:txBody>
      </p:sp>
      <p:sp>
        <p:nvSpPr>
          <p:cNvPr id="594949" name="Rectangle 5"/>
          <p:cNvSpPr>
            <a:spLocks noChangeArrowheads="1"/>
          </p:cNvSpPr>
          <p:nvPr/>
        </p:nvSpPr>
        <p:spPr bwMode="auto">
          <a:xfrm>
            <a:off x="7243763" y="-9525"/>
            <a:ext cx="1597025" cy="24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de-DE" altLang="de-DE" sz="1100">
                <a:solidFill>
                  <a:schemeClr val="bg1"/>
                </a:solidFill>
              </a:rPr>
              <a:t>Automation and Drives</a:t>
            </a:r>
            <a:endParaRPr lang="de-DE" sz="1100">
              <a:solidFill>
                <a:schemeClr val="bg1"/>
              </a:solidFill>
              <a:latin typeface="Siemens Sans" pitchFamily="2" charset="0"/>
            </a:endParaRPr>
          </a:p>
        </p:txBody>
      </p:sp>
      <p:sp>
        <p:nvSpPr>
          <p:cNvPr id="594950" name="Rectangle 6"/>
          <p:cNvSpPr>
            <a:spLocks noChangeArrowheads="1"/>
          </p:cNvSpPr>
          <p:nvPr/>
        </p:nvSpPr>
        <p:spPr bwMode="auto">
          <a:xfrm>
            <a:off x="0" y="949325"/>
            <a:ext cx="1697038" cy="5908675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94953" name="Rectangle 9"/>
          <p:cNvSpPr>
            <a:spLocks noChangeArrowheads="1"/>
          </p:cNvSpPr>
          <p:nvPr/>
        </p:nvSpPr>
        <p:spPr bwMode="auto">
          <a:xfrm>
            <a:off x="0" y="949325"/>
            <a:ext cx="1698625" cy="665163"/>
          </a:xfrm>
          <a:prstGeom prst="rect">
            <a:avLst/>
          </a:prstGeom>
          <a:solidFill>
            <a:srgbClr val="CC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94954" name="Text Box 10"/>
          <p:cNvSpPr txBox="1">
            <a:spLocks noChangeArrowheads="1"/>
          </p:cNvSpPr>
          <p:nvPr/>
        </p:nvSpPr>
        <p:spPr bwMode="auto">
          <a:xfrm>
            <a:off x="96838" y="990600"/>
            <a:ext cx="1579562" cy="59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6000" tIns="0" rIns="36000" bIns="0">
            <a:spAutoFit/>
          </a:bodyPr>
          <a:lstStyle/>
          <a:p>
            <a:r>
              <a:rPr lang="de-DE" sz="1300" b="1">
                <a:solidFill>
                  <a:schemeClr val="hlink"/>
                </a:solidFill>
              </a:rPr>
              <a:t>SIMATIC HMI</a:t>
            </a:r>
            <a:br>
              <a:rPr lang="de-DE" sz="1300" b="1">
                <a:solidFill>
                  <a:schemeClr val="hlink"/>
                </a:solidFill>
              </a:rPr>
            </a:br>
            <a:r>
              <a:rPr lang="de-DE" sz="1300" b="1">
                <a:solidFill>
                  <a:schemeClr val="hlink"/>
                </a:solidFill>
              </a:rPr>
              <a:t>The Human Machine Interface</a:t>
            </a:r>
            <a:endParaRPr lang="de-DE" sz="1300" b="1">
              <a:solidFill>
                <a:schemeClr val="hlink"/>
              </a:solidFill>
              <a:latin typeface="Siemens Sans" pitchFamily="2" charset="0"/>
            </a:endParaRPr>
          </a:p>
        </p:txBody>
      </p:sp>
      <p:sp>
        <p:nvSpPr>
          <p:cNvPr id="594957" name="Text Box 13"/>
          <p:cNvSpPr txBox="1">
            <a:spLocks noChangeArrowheads="1"/>
          </p:cNvSpPr>
          <p:nvPr/>
        </p:nvSpPr>
        <p:spPr bwMode="auto">
          <a:xfrm>
            <a:off x="4637088" y="3175"/>
            <a:ext cx="1531937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36000" tIns="0" rIns="36000" bIns="0">
            <a:spAutoFit/>
          </a:bodyPr>
          <a:lstStyle/>
          <a:p>
            <a:pPr algn="ctr"/>
            <a:r>
              <a:rPr lang="de-DE" sz="1200" b="1">
                <a:solidFill>
                  <a:schemeClr val="accent1"/>
                </a:solidFill>
              </a:rPr>
              <a:t>for internal use only</a:t>
            </a:r>
            <a:endParaRPr lang="de-DE" sz="1200">
              <a:solidFill>
                <a:schemeClr val="accent1"/>
              </a:solidFill>
            </a:endParaRPr>
          </a:p>
        </p:txBody>
      </p:sp>
      <p:sp>
        <p:nvSpPr>
          <p:cNvPr id="594959" name="Rectangle 15"/>
          <p:cNvSpPr>
            <a:spLocks noChangeArrowheads="1"/>
          </p:cNvSpPr>
          <p:nvPr userDrawn="1"/>
        </p:nvSpPr>
        <p:spPr bwMode="auto">
          <a:xfrm>
            <a:off x="0" y="0"/>
            <a:ext cx="1697038" cy="6858000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94961" name="Rectangle 17"/>
          <p:cNvSpPr>
            <a:spLocks noChangeArrowheads="1"/>
          </p:cNvSpPr>
          <p:nvPr userDrawn="1"/>
        </p:nvSpPr>
        <p:spPr bwMode="auto">
          <a:xfrm>
            <a:off x="1697038" y="0"/>
            <a:ext cx="7451725" cy="207963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594967" name="Rectangle 23"/>
          <p:cNvSpPr>
            <a:spLocks noChangeArrowheads="1"/>
          </p:cNvSpPr>
          <p:nvPr userDrawn="1"/>
        </p:nvSpPr>
        <p:spPr bwMode="auto">
          <a:xfrm>
            <a:off x="0" y="935038"/>
            <a:ext cx="1698625" cy="665162"/>
          </a:xfrm>
          <a:prstGeom prst="rect">
            <a:avLst/>
          </a:prstGeom>
          <a:solidFill>
            <a:srgbClr val="CC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94968" name="Text Box 24"/>
          <p:cNvSpPr txBox="1">
            <a:spLocks noChangeArrowheads="1"/>
          </p:cNvSpPr>
          <p:nvPr userDrawn="1"/>
        </p:nvSpPr>
        <p:spPr bwMode="auto">
          <a:xfrm>
            <a:off x="40912" y="1043730"/>
            <a:ext cx="1579563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6000" tIns="0" rIns="36000" bIns="0">
            <a:spAutoFit/>
          </a:bodyPr>
          <a:lstStyle/>
          <a:p>
            <a:pPr algn="ctr"/>
            <a:r>
              <a:rPr lang="de-DE" sz="1400" b="1" dirty="0" smtClean="0">
                <a:solidFill>
                  <a:schemeClr val="hlink"/>
                </a:solidFill>
              </a:rPr>
              <a:t>Scope of Presentation</a:t>
            </a:r>
            <a:endParaRPr lang="de-DE" sz="1400" b="1" dirty="0">
              <a:solidFill>
                <a:schemeClr val="hlink"/>
              </a:solidFill>
              <a:latin typeface="Siemens Sans" pitchFamily="2" charset="0"/>
            </a:endParaRPr>
          </a:p>
        </p:txBody>
      </p:sp>
      <p:sp>
        <p:nvSpPr>
          <p:cNvPr id="22" name="Rectangle 12"/>
          <p:cNvSpPr>
            <a:spLocks noChangeArrowheads="1"/>
          </p:cNvSpPr>
          <p:nvPr userDrawn="1"/>
        </p:nvSpPr>
        <p:spPr bwMode="auto">
          <a:xfrm>
            <a:off x="5976594" y="6510536"/>
            <a:ext cx="3096000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de-DE" sz="1000" b="1" dirty="0" smtClean="0">
                <a:latin typeface="Arial" charset="0"/>
              </a:rPr>
              <a:t>Dept. of Industrial</a:t>
            </a:r>
            <a:r>
              <a:rPr lang="de-DE" sz="1000" b="1" baseline="0" dirty="0" smtClean="0">
                <a:latin typeface="Arial" charset="0"/>
              </a:rPr>
              <a:t> Electronics and Control Eng.</a:t>
            </a:r>
            <a:endParaRPr lang="de-DE" sz="1000" dirty="0">
              <a:latin typeface="Siemens Sans" pitchFamily="2" charset="0"/>
            </a:endParaRPr>
          </a:p>
        </p:txBody>
      </p:sp>
      <p:sp>
        <p:nvSpPr>
          <p:cNvPr id="18" name="Rectangle 12"/>
          <p:cNvSpPr>
            <a:spLocks noChangeArrowheads="1"/>
          </p:cNvSpPr>
          <p:nvPr userDrawn="1"/>
        </p:nvSpPr>
        <p:spPr bwMode="auto">
          <a:xfrm>
            <a:off x="3571868" y="6525344"/>
            <a:ext cx="2304256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de-DE" sz="1000" b="1" dirty="0" smtClean="0">
                <a:latin typeface="Arial" charset="0"/>
              </a:rPr>
              <a:t>Faculty of Electronic Engineering</a:t>
            </a:r>
            <a:endParaRPr lang="de-DE" sz="1000" dirty="0">
              <a:latin typeface="Siemens Sans" pitchFamily="2" charset="0"/>
            </a:endParaRPr>
          </a:p>
        </p:txBody>
      </p:sp>
      <p:sp>
        <p:nvSpPr>
          <p:cNvPr id="20" name="Rectangle 30">
            <a:hlinkClick r:id="" action="ppaction://noaction"/>
          </p:cNvPr>
          <p:cNvSpPr>
            <a:spLocks noChangeArrowheads="1"/>
          </p:cNvSpPr>
          <p:nvPr userDrawn="1"/>
        </p:nvSpPr>
        <p:spPr bwMode="auto">
          <a:xfrm>
            <a:off x="0" y="3153746"/>
            <a:ext cx="1697038" cy="275254"/>
          </a:xfrm>
          <a:prstGeom prst="rect">
            <a:avLst/>
          </a:prstGeom>
          <a:solidFill>
            <a:schemeClr val="hlink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 anchorCtr="1">
            <a:no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en-US" sz="1200" kern="1200" dirty="0" smtClean="0">
                <a:solidFill>
                  <a:schemeClr val="bg1"/>
                </a:solidFill>
                <a:latin typeface="Arial" charset="0"/>
                <a:ea typeface="+mn-ea"/>
                <a:cs typeface="+mn-cs"/>
              </a:rPr>
              <a:t>Simulate a Motion Blur</a:t>
            </a:r>
            <a:endParaRPr lang="de-DE" sz="1200" kern="1200" dirty="0">
              <a:solidFill>
                <a:schemeClr val="bg1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24" name="Rectangle 32">
            <a:hlinkClick r:id="" action="ppaction://noaction"/>
          </p:cNvPr>
          <p:cNvSpPr>
            <a:spLocks noChangeArrowheads="1"/>
          </p:cNvSpPr>
          <p:nvPr userDrawn="1"/>
        </p:nvSpPr>
        <p:spPr bwMode="auto">
          <a:xfrm>
            <a:off x="0" y="3714752"/>
            <a:ext cx="1697038" cy="489568"/>
          </a:xfrm>
          <a:prstGeom prst="rect">
            <a:avLst/>
          </a:prstGeom>
          <a:solidFill>
            <a:schemeClr val="hlink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 anchorCtr="1">
            <a:noAutofit/>
          </a:bodyPr>
          <a:lstStyle/>
          <a:p>
            <a:pPr algn="ctr" rtl="0" eaLnBrk="0" fontAlgn="base" hangingPunct="0">
              <a:lnSpc>
                <a:spcPts val="2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200" kern="1200" dirty="0" smtClean="0">
                <a:solidFill>
                  <a:schemeClr val="bg1"/>
                </a:solidFill>
                <a:latin typeface="Arial" charset="0"/>
                <a:ea typeface="+mn-ea"/>
                <a:cs typeface="+mn-cs"/>
              </a:rPr>
              <a:t>Restore the Blurred Image</a:t>
            </a:r>
            <a:endParaRPr lang="de-DE" sz="1200" kern="1200" dirty="0">
              <a:solidFill>
                <a:schemeClr val="bg1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25" name="Rectangle 36">
            <a:hlinkClick r:id="" action="ppaction://noaction"/>
          </p:cNvPr>
          <p:cNvSpPr>
            <a:spLocks noChangeArrowheads="1"/>
          </p:cNvSpPr>
          <p:nvPr userDrawn="1"/>
        </p:nvSpPr>
        <p:spPr bwMode="auto">
          <a:xfrm>
            <a:off x="0" y="2582242"/>
            <a:ext cx="1697038" cy="275254"/>
          </a:xfrm>
          <a:prstGeom prst="rect">
            <a:avLst/>
          </a:prstGeom>
          <a:solidFill>
            <a:schemeClr val="hlink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 anchorCtr="1">
            <a:no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en-US" sz="1200" kern="1200" dirty="0" smtClean="0">
                <a:solidFill>
                  <a:schemeClr val="bg1"/>
                </a:solidFill>
                <a:latin typeface="Arial" charset="0"/>
                <a:ea typeface="+mn-ea"/>
                <a:cs typeface="+mn-cs"/>
              </a:rPr>
              <a:t>Read The Image</a:t>
            </a:r>
            <a:endParaRPr lang="de-DE" sz="1200" kern="1200" dirty="0">
              <a:solidFill>
                <a:schemeClr val="bg1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26" name="Rectangle 36">
            <a:hlinkClick r:id="" action="ppaction://noaction"/>
          </p:cNvPr>
          <p:cNvSpPr>
            <a:spLocks noChangeArrowheads="1"/>
          </p:cNvSpPr>
          <p:nvPr userDrawn="1"/>
        </p:nvSpPr>
        <p:spPr bwMode="auto">
          <a:xfrm>
            <a:off x="-5358" y="2012942"/>
            <a:ext cx="1697038" cy="273050"/>
          </a:xfrm>
          <a:prstGeom prst="rect">
            <a:avLst/>
          </a:prstGeom>
          <a:solidFill>
            <a:schemeClr val="hlink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 anchorCtr="1">
            <a:no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de-DE" sz="1200" dirty="0" smtClean="0">
                <a:solidFill>
                  <a:schemeClr val="bg1"/>
                </a:solidFill>
              </a:rPr>
              <a:t>Introduction </a:t>
            </a:r>
            <a:endParaRPr lang="de-DE" sz="1200" dirty="0"/>
          </a:p>
        </p:txBody>
      </p:sp>
      <p:pic>
        <p:nvPicPr>
          <p:cNvPr id="104462" name="Picture 14" descr="http://www.hutchings-traductions.com/images/blue_ecg.jpg"/>
          <p:cNvPicPr>
            <a:picLocks noChangeAspect="1" noChangeArrowheads="1"/>
          </p:cNvPicPr>
          <p:nvPr userDrawn="1"/>
        </p:nvPicPr>
        <p:blipFill>
          <a:blip r:embed="rId4"/>
          <a:srcRect t="8036" r="6249" b="3124"/>
          <a:stretch>
            <a:fillRect/>
          </a:stretch>
        </p:blipFill>
        <p:spPr bwMode="auto">
          <a:xfrm>
            <a:off x="0" y="1"/>
            <a:ext cx="1714480" cy="10001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5" name="Rectangle 35">
            <a:hlinkClick r:id="" action="ppaction://noaction"/>
          </p:cNvPr>
          <p:cNvSpPr>
            <a:spLocks noChangeArrowheads="1"/>
          </p:cNvSpPr>
          <p:nvPr userDrawn="1"/>
        </p:nvSpPr>
        <p:spPr bwMode="auto">
          <a:xfrm>
            <a:off x="-32" y="4500570"/>
            <a:ext cx="1697038" cy="500066"/>
          </a:xfrm>
          <a:prstGeom prst="rect">
            <a:avLst/>
          </a:prstGeom>
          <a:solidFill>
            <a:schemeClr val="hlink"/>
          </a:solidFill>
          <a:ln w="19050">
            <a:noFill/>
            <a:miter lim="800000"/>
            <a:headEnd/>
            <a:tailEnd/>
          </a:ln>
          <a:effectLst/>
        </p:spPr>
        <p:txBody>
          <a:bodyPr wrap="square" lIns="0" tIns="54000" rIns="0" bIns="54000" anchor="ctr" anchorCtr="1">
            <a:noAutofit/>
          </a:bodyPr>
          <a:lstStyle/>
          <a:p>
            <a:pPr algn="ctr" eaLnBrk="0" hangingPunct="0">
              <a:lnSpc>
                <a:spcPct val="100000"/>
              </a:lnSpc>
              <a:spcAft>
                <a:spcPts val="600"/>
              </a:spcAft>
            </a:pPr>
            <a:r>
              <a:rPr lang="de-DE" sz="1200" dirty="0" smtClean="0">
                <a:solidFill>
                  <a:schemeClr val="bg1"/>
                </a:solidFill>
              </a:rPr>
              <a:t>Questions</a:t>
            </a:r>
            <a:r>
              <a:rPr lang="de-DE" sz="1200" baseline="0" dirty="0" smtClean="0">
                <a:solidFill>
                  <a:schemeClr val="bg1"/>
                </a:solidFill>
              </a:rPr>
              <a:t> and</a:t>
            </a:r>
          </a:p>
          <a:p>
            <a:pPr algn="ctr" eaLnBrk="0" hangingPunct="0">
              <a:lnSpc>
                <a:spcPct val="100000"/>
              </a:lnSpc>
              <a:spcAft>
                <a:spcPts val="600"/>
              </a:spcAft>
            </a:pPr>
            <a:r>
              <a:rPr lang="de-DE" sz="1200" baseline="0" dirty="0" smtClean="0">
                <a:solidFill>
                  <a:schemeClr val="bg1"/>
                </a:solidFill>
              </a:rPr>
              <a:t>Discussion</a:t>
            </a:r>
            <a:endParaRPr lang="de-DE" sz="1200" dirty="0"/>
          </a:p>
        </p:txBody>
      </p:sp>
      <p:sp>
        <p:nvSpPr>
          <p:cNvPr id="36" name="Rectangle 12"/>
          <p:cNvSpPr>
            <a:spLocks noChangeArrowheads="1"/>
          </p:cNvSpPr>
          <p:nvPr userDrawn="1"/>
        </p:nvSpPr>
        <p:spPr bwMode="auto">
          <a:xfrm>
            <a:off x="1785918" y="6544976"/>
            <a:ext cx="1620000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de-DE" sz="1000" b="1" dirty="0" smtClean="0">
                <a:latin typeface="Arial" charset="0"/>
              </a:rPr>
              <a:t>Minoufiya University</a:t>
            </a:r>
            <a:endParaRPr lang="de-DE" sz="1000" dirty="0">
              <a:latin typeface="Siemens Sans" pitchFamily="2" charset="0"/>
            </a:endParaRPr>
          </a:p>
        </p:txBody>
      </p:sp>
      <p:sp>
        <p:nvSpPr>
          <p:cNvPr id="29" name="Rectangle 12"/>
          <p:cNvSpPr>
            <a:spLocks noChangeArrowheads="1"/>
          </p:cNvSpPr>
          <p:nvPr userDrawn="1"/>
        </p:nvSpPr>
        <p:spPr bwMode="auto">
          <a:xfrm>
            <a:off x="1624802" y="0"/>
            <a:ext cx="2304256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de-DE" sz="1000" b="1" dirty="0" smtClean="0">
                <a:solidFill>
                  <a:schemeClr val="bg1"/>
                </a:solidFill>
                <a:latin typeface="Arial" charset="0"/>
              </a:rPr>
              <a:t>Eng./ Essam</a:t>
            </a:r>
            <a:r>
              <a:rPr lang="de-DE" sz="1000" b="1" baseline="0" dirty="0" smtClean="0">
                <a:solidFill>
                  <a:schemeClr val="bg1"/>
                </a:solidFill>
                <a:latin typeface="Arial" charset="0"/>
              </a:rPr>
              <a:t> Nabil</a:t>
            </a:r>
            <a:endParaRPr lang="de-DE" sz="1000" dirty="0">
              <a:solidFill>
                <a:schemeClr val="bg1"/>
              </a:solidFill>
              <a:latin typeface="Siemens Sans" pitchFamily="2" charset="0"/>
            </a:endParaRPr>
          </a:p>
        </p:txBody>
      </p:sp>
      <p:sp>
        <p:nvSpPr>
          <p:cNvPr id="34" name="Rectangle 12"/>
          <p:cNvSpPr>
            <a:spLocks noChangeArrowheads="1"/>
          </p:cNvSpPr>
          <p:nvPr userDrawn="1"/>
        </p:nvSpPr>
        <p:spPr bwMode="auto">
          <a:xfrm>
            <a:off x="8143900" y="0"/>
            <a:ext cx="972000" cy="230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de-DE" sz="1000" b="1" dirty="0" smtClean="0">
                <a:solidFill>
                  <a:schemeClr val="bg1"/>
                </a:solidFill>
                <a:latin typeface="Arial" charset="0"/>
              </a:rPr>
              <a:t>2011  -  2012</a:t>
            </a:r>
            <a:endParaRPr lang="de-DE" sz="1000" dirty="0">
              <a:solidFill>
                <a:schemeClr val="bg1"/>
              </a:solidFill>
              <a:latin typeface="Siemens Sans" pitchFamily="2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6" r:id="rId2"/>
  </p:sldLayoutIdLst>
  <p:transition>
    <p:pull dir="d"/>
  </p:transition>
  <p:timing>
    <p:tnLst>
      <p:par>
        <p:cTn id="1" dur="indefinite" restart="never" nodeType="tmRoot"/>
      </p:par>
    </p:tnLst>
  </p:timing>
  <p:hf hdr="0" ftr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charset="0"/>
        </a:defRPr>
      </a:lvl9pPr>
    </p:titleStyle>
    <p:bodyStyle>
      <a:lvl1pPr marL="190500" indent="-190500" algn="l" rtl="0" fontAlgn="base">
        <a:spcBef>
          <a:spcPct val="0"/>
        </a:spcBef>
        <a:spcAft>
          <a:spcPct val="0"/>
        </a:spcAft>
        <a:buClr>
          <a:srgbClr val="FF9933"/>
        </a:buClr>
        <a:buSzPct val="8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381000" indent="-188913" algn="l" rtl="0" fontAlgn="base">
        <a:spcBef>
          <a:spcPct val="0"/>
        </a:spcBef>
        <a:spcAft>
          <a:spcPct val="0"/>
        </a:spcAft>
        <a:buClr>
          <a:srgbClr val="FF9933"/>
        </a:buClr>
        <a:buSzPct val="80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2pPr>
      <a:lvl3pPr marL="558800" indent="-176213" algn="l" rtl="0" fontAlgn="base">
        <a:spcBef>
          <a:spcPct val="0"/>
        </a:spcBef>
        <a:spcAft>
          <a:spcPct val="0"/>
        </a:spcAft>
        <a:buClr>
          <a:srgbClr val="FF9933"/>
        </a:buClr>
        <a:buSzPct val="80000"/>
        <a:buFont typeface="Wingdings" pitchFamily="2" charset="2"/>
        <a:buChar char="n"/>
        <a:defRPr sz="1600">
          <a:solidFill>
            <a:schemeClr val="tx1"/>
          </a:solidFill>
          <a:latin typeface="+mn-lt"/>
        </a:defRPr>
      </a:lvl3pPr>
      <a:lvl4pPr marL="762000" indent="-201613" algn="l" rtl="0" fontAlgn="base">
        <a:spcBef>
          <a:spcPct val="0"/>
        </a:spcBef>
        <a:spcAft>
          <a:spcPct val="0"/>
        </a:spcAft>
        <a:buClr>
          <a:srgbClr val="FF9933"/>
        </a:buClr>
        <a:buSzPct val="80000"/>
        <a:buFont typeface="Wingdings" pitchFamily="2" charset="2"/>
        <a:buChar char="n"/>
        <a:defRPr sz="1600">
          <a:solidFill>
            <a:schemeClr val="tx1"/>
          </a:solidFill>
          <a:latin typeface="+mn-lt"/>
        </a:defRPr>
      </a:lvl4pPr>
      <a:lvl5pPr marL="952500" indent="-188913" algn="l" rtl="0" fontAlgn="base">
        <a:spcBef>
          <a:spcPct val="0"/>
        </a:spcBef>
        <a:spcAft>
          <a:spcPct val="0"/>
        </a:spcAft>
        <a:buClr>
          <a:srgbClr val="FF9933"/>
        </a:buClr>
        <a:buSzPct val="80000"/>
        <a:buFont typeface="Wingdings" pitchFamily="2" charset="2"/>
        <a:buChar char="n"/>
        <a:defRPr sz="1600">
          <a:solidFill>
            <a:schemeClr val="tx1"/>
          </a:solidFill>
          <a:latin typeface="+mn-lt"/>
        </a:defRPr>
      </a:lvl5pPr>
      <a:lvl6pPr marL="1409700" indent="-188913" algn="l" rtl="0" fontAlgn="base">
        <a:spcBef>
          <a:spcPct val="0"/>
        </a:spcBef>
        <a:spcAft>
          <a:spcPct val="0"/>
        </a:spcAft>
        <a:buClr>
          <a:srgbClr val="FF9933"/>
        </a:buClr>
        <a:buSzPct val="80000"/>
        <a:buFont typeface="Wingdings" pitchFamily="2" charset="2"/>
        <a:buChar char="n"/>
        <a:defRPr sz="1600">
          <a:solidFill>
            <a:schemeClr val="tx1"/>
          </a:solidFill>
          <a:latin typeface="+mn-lt"/>
        </a:defRPr>
      </a:lvl6pPr>
      <a:lvl7pPr marL="1866900" indent="-188913" algn="l" rtl="0" fontAlgn="base">
        <a:spcBef>
          <a:spcPct val="0"/>
        </a:spcBef>
        <a:spcAft>
          <a:spcPct val="0"/>
        </a:spcAft>
        <a:buClr>
          <a:srgbClr val="FF9933"/>
        </a:buClr>
        <a:buSzPct val="80000"/>
        <a:buFont typeface="Wingdings" pitchFamily="2" charset="2"/>
        <a:buChar char="n"/>
        <a:defRPr sz="1600">
          <a:solidFill>
            <a:schemeClr val="tx1"/>
          </a:solidFill>
          <a:latin typeface="+mn-lt"/>
        </a:defRPr>
      </a:lvl7pPr>
      <a:lvl8pPr marL="2324100" indent="-188913" algn="l" rtl="0" fontAlgn="base">
        <a:spcBef>
          <a:spcPct val="0"/>
        </a:spcBef>
        <a:spcAft>
          <a:spcPct val="0"/>
        </a:spcAft>
        <a:buClr>
          <a:srgbClr val="FF9933"/>
        </a:buClr>
        <a:buSzPct val="80000"/>
        <a:buFont typeface="Wingdings" pitchFamily="2" charset="2"/>
        <a:buChar char="n"/>
        <a:defRPr sz="1600">
          <a:solidFill>
            <a:schemeClr val="tx1"/>
          </a:solidFill>
          <a:latin typeface="+mn-lt"/>
        </a:defRPr>
      </a:lvl8pPr>
      <a:lvl9pPr marL="2781300" indent="-188913" algn="l" rtl="0" fontAlgn="base">
        <a:spcBef>
          <a:spcPct val="0"/>
        </a:spcBef>
        <a:spcAft>
          <a:spcPct val="0"/>
        </a:spcAft>
        <a:buClr>
          <a:srgbClr val="FF9933"/>
        </a:buClr>
        <a:buSzPct val="80000"/>
        <a:buFont typeface="Wingdings" pitchFamily="2" charset="2"/>
        <a:buChar char="n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5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85918" y="321701"/>
            <a:ext cx="7286644" cy="4801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kman Old Style" pitchFamily="18" charset="0"/>
                <a:cs typeface="Times New Roman" pitchFamily="18" charset="0"/>
              </a:rPr>
              <a:t>Biomedical Laboratory – 4</a:t>
            </a:r>
            <a:r>
              <a:rPr lang="en-US" sz="2800" baseline="30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kman Old Style" pitchFamily="18" charset="0"/>
                <a:cs typeface="Times New Roman" pitchFamily="18" charset="0"/>
              </a:rPr>
              <a:t>th</a:t>
            </a:r>
            <a:r>
              <a:rPr lang="en-US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kman Old Style" pitchFamily="18" charset="0"/>
                <a:cs typeface="Times New Roman" pitchFamily="18" charset="0"/>
              </a:rPr>
              <a:t> Year</a:t>
            </a:r>
            <a:endParaRPr lang="en-US" sz="28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ookman Old Style" pitchFamily="18" charset="0"/>
              <a:cs typeface="Times New Roman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835126" y="2588590"/>
            <a:ext cx="7023154" cy="132343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000" b="1" i="1" spc="50" dirty="0" err="1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Deblurring</a:t>
            </a:r>
            <a:r>
              <a:rPr lang="en-US" sz="4000" b="1" i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Images Using the Wiener Filter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285984" y="1071546"/>
            <a:ext cx="6296020" cy="9079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600"/>
              </a:spcAft>
            </a:pPr>
            <a:r>
              <a:rPr lang="en-US" sz="2400" b="1" i="1" dirty="0" smtClean="0">
                <a:latin typeface="Monotype Corsiva" pitchFamily="66" charset="0"/>
                <a:ea typeface="Gulim" pitchFamily="34" charset="-127"/>
                <a:cs typeface="Times New Roman" pitchFamily="18" charset="0"/>
              </a:rPr>
              <a:t>Part : </a:t>
            </a:r>
            <a:r>
              <a:rPr lang="en-US" sz="2400" b="1" i="1" u="sng" dirty="0" smtClean="0">
                <a:latin typeface="Monotype Corsiva" pitchFamily="66" charset="0"/>
                <a:ea typeface="Gulim" pitchFamily="34" charset="-127"/>
                <a:cs typeface="Times New Roman" pitchFamily="18" charset="0"/>
              </a:rPr>
              <a:t>one</a:t>
            </a:r>
          </a:p>
          <a:p>
            <a:pPr lvl="0" algn="ctr">
              <a:spcAft>
                <a:spcPts val="600"/>
              </a:spcAft>
            </a:pPr>
            <a:r>
              <a:rPr lang="en-US" sz="2400" b="1" i="1" dirty="0" smtClean="0">
                <a:solidFill>
                  <a:srgbClr val="000066"/>
                </a:solidFill>
                <a:latin typeface="Monotype Corsiva" pitchFamily="66" charset="0"/>
                <a:ea typeface="Gulim" pitchFamily="34" charset="-127"/>
                <a:cs typeface="Times New Roman" pitchFamily="18" charset="0"/>
              </a:rPr>
              <a:t>Image Processing Using MATLAB</a:t>
            </a:r>
          </a:p>
        </p:txBody>
      </p:sp>
      <p:pic>
        <p:nvPicPr>
          <p:cNvPr id="29" name="Picture 28" descr="شعار الجامعة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83554" y="1000108"/>
            <a:ext cx="1317602" cy="1196399"/>
          </a:xfrm>
          <a:prstGeom prst="rect">
            <a:avLst/>
          </a:prstGeom>
        </p:spPr>
      </p:pic>
      <p:pic>
        <p:nvPicPr>
          <p:cNvPr id="30" name="Picture 29" descr="شعار الكلية.bmp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10286" y="985074"/>
            <a:ext cx="1357266" cy="1300917"/>
          </a:xfrm>
          <a:prstGeom prst="rect">
            <a:avLst/>
          </a:prstGeom>
        </p:spPr>
      </p:pic>
      <p:sp>
        <p:nvSpPr>
          <p:cNvPr id="31" name="Rectangle 30"/>
          <p:cNvSpPr/>
          <p:nvPr/>
        </p:nvSpPr>
        <p:spPr>
          <a:xfrm>
            <a:off x="3714744" y="2013697"/>
            <a:ext cx="3286148" cy="646331"/>
          </a:xfrm>
          <a:prstGeom prst="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3600" b="1" i="1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Script MT Bold" pitchFamily="66" charset="0"/>
                <a:cs typeface="Times New Roman" pitchFamily="18" charset="0"/>
              </a:rPr>
              <a:t>Lab. No.“2”</a:t>
            </a:r>
            <a:endParaRPr lang="en-US" sz="3600" b="1" i="1" dirty="0">
              <a:ln/>
              <a:solidFill>
                <a:schemeClr val="tx1">
                  <a:lumMod val="95000"/>
                  <a:lumOff val="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Script MT Bold" pitchFamily="66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/>
          <a:srcRect l="29649" t="12695" r="19839" b="14062"/>
          <a:stretch>
            <a:fillRect/>
          </a:stretch>
        </p:blipFill>
        <p:spPr bwMode="auto">
          <a:xfrm>
            <a:off x="5835404" y="4010132"/>
            <a:ext cx="2880000" cy="2347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/>
          <a:srcRect l="32979" t="15749" r="15959" b="10937"/>
          <a:stretch>
            <a:fillRect/>
          </a:stretch>
        </p:blipFill>
        <p:spPr bwMode="auto">
          <a:xfrm>
            <a:off x="2071670" y="4013772"/>
            <a:ext cx="2880000" cy="2344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Striped Right Arrow 9"/>
          <p:cNvSpPr/>
          <p:nvPr/>
        </p:nvSpPr>
        <p:spPr bwMode="auto">
          <a:xfrm>
            <a:off x="5088912" y="4973340"/>
            <a:ext cx="642942" cy="357190"/>
          </a:xfrm>
          <a:prstGeom prst="stripedRightArrow">
            <a:avLst/>
          </a:prstGeom>
          <a:solidFill>
            <a:srgbClr val="FFFF99"/>
          </a:solidFill>
          <a:ln w="9525" cap="flat" cmpd="sng" algn="ctr">
            <a:solidFill>
              <a:schemeClr val="bg2">
                <a:lumMod val="50000"/>
              </a:schemeClr>
            </a:solidFill>
            <a:prstDash val="solid"/>
            <a:round/>
            <a:headEnd type="none" w="med" len="med"/>
            <a:tailEnd type="triangl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none" lIns="36000" tIns="0" rIns="36000" bIns="0" numCol="1" rtlCol="1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EG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/>
          <p:cNvSpPr txBox="1">
            <a:spLocks/>
          </p:cNvSpPr>
          <p:nvPr/>
        </p:nvSpPr>
        <p:spPr>
          <a:xfrm>
            <a:off x="2571736" y="258432"/>
            <a:ext cx="5715040" cy="642942"/>
          </a:xfrm>
          <a:prstGeom prst="rect">
            <a:avLst/>
          </a:prstGeom>
        </p:spPr>
        <p:txBody>
          <a:bodyPr rtlCol="1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Introduction</a:t>
            </a:r>
          </a:p>
        </p:txBody>
      </p:sp>
      <p:sp>
        <p:nvSpPr>
          <p:cNvPr id="9" name="Rectangle 3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-32" y="1925430"/>
            <a:ext cx="1697038" cy="432000"/>
          </a:xfrm>
          <a:prstGeom prst="rect">
            <a:avLst/>
          </a:prstGeom>
          <a:solidFill>
            <a:srgbClr val="FF9900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>
            <a:sp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de-DE" sz="1200" b="1" dirty="0" smtClean="0">
                <a:solidFill>
                  <a:schemeClr val="bg1"/>
                </a:solidFill>
              </a:rPr>
              <a:t>Introduction</a:t>
            </a:r>
            <a:endParaRPr lang="de-DE" sz="1200" b="1" dirty="0"/>
          </a:p>
        </p:txBody>
      </p:sp>
      <p:sp>
        <p:nvSpPr>
          <p:cNvPr id="11" name="Rectangle 10"/>
          <p:cNvSpPr/>
          <p:nvPr/>
        </p:nvSpPr>
        <p:spPr>
          <a:xfrm>
            <a:off x="1785918" y="1085663"/>
            <a:ext cx="7143800" cy="1200329"/>
          </a:xfrm>
          <a:prstGeom prst="rect">
            <a:avLst/>
          </a:prstGeom>
          <a:ln w="1905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</p:spPr>
        <p:txBody>
          <a:bodyPr wrap="square">
            <a:spAutoFit/>
          </a:bodyPr>
          <a:lstStyle/>
          <a:p>
            <a:pPr algn="just"/>
            <a:r>
              <a:rPr lang="en-US" altLang="zh-CN" sz="2400" b="1" i="1" dirty="0" smtClean="0">
                <a:latin typeface="Calibri" pitchFamily="34" charset="0"/>
                <a:cs typeface="Calibri" pitchFamily="34" charset="0"/>
              </a:rPr>
              <a:t>   Wiener Filter </a:t>
            </a:r>
            <a:r>
              <a:rPr lang="en-US" altLang="zh-CN" sz="2400" b="1" i="1" dirty="0" err="1" smtClean="0">
                <a:latin typeface="Calibri" pitchFamily="34" charset="0"/>
                <a:cs typeface="Calibri" pitchFamily="34" charset="0"/>
              </a:rPr>
              <a:t>deconvolution</a:t>
            </a:r>
            <a:r>
              <a:rPr lang="en-US" altLang="zh-CN" sz="2400" b="1" i="1" dirty="0" smtClean="0">
                <a:latin typeface="Calibri" pitchFamily="34" charset="0"/>
                <a:cs typeface="Calibri" pitchFamily="34" charset="0"/>
              </a:rPr>
              <a:t> can be useful when the frequency characteristics of the image and additive noise level are known, to at least some degree.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000232" y="4881760"/>
            <a:ext cx="6500858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altLang="zh-CN" sz="2200" b="1" i="1" u="sng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Step 1:</a:t>
            </a:r>
            <a:r>
              <a:rPr lang="en-US" altLang="zh-CN" sz="2200" b="1" i="1" dirty="0" smtClean="0">
                <a:latin typeface="Calibri" pitchFamily="34" charset="0"/>
                <a:cs typeface="Calibri" pitchFamily="34" charset="0"/>
              </a:rPr>
              <a:t> Read and Display the Image</a:t>
            </a:r>
          </a:p>
          <a:p>
            <a:pPr>
              <a:spcAft>
                <a:spcPts val="600"/>
              </a:spcAft>
            </a:pPr>
            <a:r>
              <a:rPr lang="en-US" altLang="zh-CN" sz="2200" b="1" i="1" u="sng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Step 2:</a:t>
            </a:r>
            <a:r>
              <a:rPr lang="en-US" altLang="zh-CN" sz="2200" b="1" i="1" dirty="0" smtClean="0">
                <a:latin typeface="Calibri" pitchFamily="34" charset="0"/>
                <a:cs typeface="Calibri" pitchFamily="34" charset="0"/>
              </a:rPr>
              <a:t> Simulate a Motion Blur</a:t>
            </a:r>
          </a:p>
          <a:p>
            <a:pPr>
              <a:spcAft>
                <a:spcPts val="600"/>
              </a:spcAft>
            </a:pPr>
            <a:r>
              <a:rPr lang="en-US" altLang="zh-CN" sz="2200" b="1" i="1" u="sng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Step 3:</a:t>
            </a:r>
            <a:r>
              <a:rPr lang="en-US" altLang="zh-CN" sz="2200" b="1" i="1" dirty="0" smtClean="0">
                <a:latin typeface="Calibri" pitchFamily="34" charset="0"/>
                <a:cs typeface="Calibri" pitchFamily="34" charset="0"/>
              </a:rPr>
              <a:t> Restore the Blurred Image</a:t>
            </a:r>
          </a:p>
        </p:txBody>
      </p:sp>
      <p:sp>
        <p:nvSpPr>
          <p:cNvPr id="34" name="Rectangle 33"/>
          <p:cNvSpPr/>
          <p:nvPr/>
        </p:nvSpPr>
        <p:spPr>
          <a:xfrm>
            <a:off x="1714480" y="4357694"/>
            <a:ext cx="3286148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55600" indent="-355600" algn="just">
              <a:buFont typeface="Wingdings" pitchFamily="2" charset="2"/>
              <a:buChar char="q"/>
            </a:pPr>
            <a:r>
              <a:rPr lang="en-US" altLang="zh-CN" sz="2800" b="1" i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Procedural steps:</a:t>
            </a:r>
          </a:p>
        </p:txBody>
      </p:sp>
      <p:sp>
        <p:nvSpPr>
          <p:cNvPr id="35" name="Rectangle 34"/>
          <p:cNvSpPr/>
          <p:nvPr/>
        </p:nvSpPr>
        <p:spPr>
          <a:xfrm>
            <a:off x="1714480" y="2500306"/>
            <a:ext cx="2428892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55600" indent="-355600" algn="just">
              <a:buFont typeface="Wingdings" pitchFamily="2" charset="2"/>
              <a:buChar char="q"/>
            </a:pPr>
            <a:r>
              <a:rPr lang="en-US" altLang="zh-CN" sz="2800" b="1" i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Application:</a:t>
            </a:r>
          </a:p>
        </p:txBody>
      </p:sp>
      <p:sp>
        <p:nvSpPr>
          <p:cNvPr id="37" name="Rectangle 36"/>
          <p:cNvSpPr/>
          <p:nvPr/>
        </p:nvSpPr>
        <p:spPr>
          <a:xfrm>
            <a:off x="2000232" y="3076045"/>
            <a:ext cx="6929486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CN" sz="2200" b="1" i="1" dirty="0" smtClean="0">
                <a:latin typeface="Calibri" pitchFamily="34" charset="0"/>
                <a:cs typeface="Calibri" pitchFamily="34" charset="0"/>
              </a:rPr>
              <a:t>Simulate a blurred image that you might get from camera motion and </a:t>
            </a:r>
            <a:r>
              <a:rPr lang="en-US" altLang="zh-CN" sz="2200" b="1" i="1" dirty="0" err="1" smtClean="0">
                <a:latin typeface="Calibri" pitchFamily="34" charset="0"/>
                <a:cs typeface="Calibri" pitchFamily="34" charset="0"/>
              </a:rPr>
              <a:t>deblurring</a:t>
            </a:r>
            <a:r>
              <a:rPr lang="en-US" altLang="zh-CN" sz="2200" b="1" i="1" dirty="0" smtClean="0">
                <a:latin typeface="Calibri" pitchFamily="34" charset="0"/>
                <a:cs typeface="Calibri" pitchFamily="34" charset="0"/>
              </a:rPr>
              <a:t> that blurred image using a Wiener Filter </a:t>
            </a:r>
            <a:r>
              <a:rPr lang="en-US" altLang="zh-CN" sz="2000" b="1" i="1" dirty="0" err="1" smtClean="0">
                <a:latin typeface="Calibri" pitchFamily="34" charset="0"/>
                <a:cs typeface="Calibri" pitchFamily="34" charset="0"/>
              </a:rPr>
              <a:t>deconvolution</a:t>
            </a:r>
            <a:r>
              <a:rPr lang="en-US" altLang="zh-CN" sz="2200" b="1" i="1" dirty="0" smtClean="0">
                <a:latin typeface="Calibri" pitchFamily="34" charset="0"/>
                <a:cs typeface="Calibri" pitchFamily="34" charset="0"/>
              </a:rPr>
              <a:t> to recover the original image.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4" grpId="0"/>
      <p:bldP spid="35" grpId="0"/>
      <p:bldP spid="3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/>
          <p:cNvSpPr txBox="1">
            <a:spLocks/>
          </p:cNvSpPr>
          <p:nvPr/>
        </p:nvSpPr>
        <p:spPr>
          <a:xfrm>
            <a:off x="1857356" y="272080"/>
            <a:ext cx="7143800" cy="642942"/>
          </a:xfrm>
          <a:prstGeom prst="rect">
            <a:avLst/>
          </a:prstGeom>
        </p:spPr>
        <p:txBody>
          <a:bodyPr rtlCol="1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Step 1: Read and Display The Image</a:t>
            </a:r>
          </a:p>
        </p:txBody>
      </p:sp>
      <p:sp>
        <p:nvSpPr>
          <p:cNvPr id="9" name="Rectangle 3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-32" y="2496934"/>
            <a:ext cx="1697038" cy="432000"/>
          </a:xfrm>
          <a:prstGeom prst="rect">
            <a:avLst/>
          </a:prstGeom>
          <a:solidFill>
            <a:srgbClr val="FF9900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>
            <a:sp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de-DE" sz="1200" b="1" dirty="0" smtClean="0">
                <a:solidFill>
                  <a:schemeClr val="bg1"/>
                </a:solidFill>
              </a:rPr>
              <a:t>Read The Image</a:t>
            </a:r>
            <a:endParaRPr lang="de-DE" sz="1200" b="1" dirty="0"/>
          </a:p>
        </p:txBody>
      </p:sp>
      <p:sp>
        <p:nvSpPr>
          <p:cNvPr id="18" name="Rectangle 17"/>
          <p:cNvSpPr/>
          <p:nvPr/>
        </p:nvSpPr>
        <p:spPr>
          <a:xfrm>
            <a:off x="1785918" y="1605495"/>
            <a:ext cx="7215238" cy="2092881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marL="627063" indent="-627063" algn="just">
              <a:spcAft>
                <a:spcPts val="1200"/>
              </a:spcAft>
            </a:pPr>
            <a:r>
              <a:rPr lang="en-US" altLang="zh-CN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 = </a:t>
            </a:r>
            <a:r>
              <a:rPr lang="en-US" altLang="zh-CN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imread</a:t>
            </a:r>
            <a:r>
              <a:rPr lang="en-US" altLang="zh-CN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</a:t>
            </a:r>
            <a:r>
              <a:rPr lang="en-US" sz="20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</a:t>
            </a:r>
            <a:r>
              <a:rPr lang="en-US" altLang="zh-CN" sz="20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filename.fmt</a:t>
            </a:r>
            <a:r>
              <a:rPr lang="en-US" sz="20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</a:t>
            </a:r>
            <a:r>
              <a:rPr lang="en-US" altLang="zh-CN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 </a:t>
            </a:r>
            <a:r>
              <a:rPr lang="en-US" altLang="zh-CN" sz="2000" dirty="0" smtClean="0">
                <a:solidFill>
                  <a:srgbClr val="0066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:</a:t>
            </a:r>
            <a:r>
              <a:rPr lang="en-US" altLang="zh-CN" sz="20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reads a grayscale or color image specified by filename and format </a:t>
            </a:r>
            <a:r>
              <a:rPr lang="en-US" altLang="zh-CN" sz="2000" i="1" dirty="0" err="1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fmt</a:t>
            </a:r>
            <a:r>
              <a:rPr lang="en-US" altLang="zh-CN" sz="20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 and stores it into array variable I. If the file is not in the current folder, or in a folder on the MATLAB path, specify the full pathname as:</a:t>
            </a:r>
          </a:p>
          <a:p>
            <a:pPr marL="627063" indent="-627063" algn="just"/>
            <a:r>
              <a:rPr lang="en-US" altLang="zh-CN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I = </a:t>
            </a:r>
            <a:r>
              <a:rPr lang="en-US" altLang="zh-CN" sz="19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imread</a:t>
            </a:r>
            <a:r>
              <a:rPr lang="en-US" altLang="zh-CN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(‘</a:t>
            </a:r>
            <a:r>
              <a:rPr lang="en-US" altLang="zh-CN" sz="1900" b="1" dirty="0" smtClean="0">
                <a:solidFill>
                  <a:srgbClr val="660066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D:\pictures\asd.jpg’</a:t>
            </a:r>
            <a:r>
              <a:rPr lang="en-US" altLang="zh-CN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</a:t>
            </a:r>
          </a:p>
          <a:p>
            <a:pPr marL="627063" indent="-627063" algn="just"/>
            <a:r>
              <a:rPr lang="en-US" altLang="zh-CN" sz="20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857356" y="1000108"/>
            <a:ext cx="3286148" cy="523220"/>
          </a:xfrm>
          <a:prstGeom prst="rect">
            <a:avLst/>
          </a:prstGeom>
          <a:ln w="1905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</p:spPr>
        <p:txBody>
          <a:bodyPr wrap="square" spcCol="36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55600" indent="-355600" algn="just"/>
            <a:r>
              <a:rPr lang="en-US" altLang="zh-CN" sz="2800" b="1" i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1.1 Key Commands: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785918" y="3571876"/>
            <a:ext cx="7215238" cy="1015663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marL="627063" indent="-627063" algn="just"/>
            <a:r>
              <a:rPr lang="en-US" altLang="zh-CN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figure </a:t>
            </a:r>
            <a:r>
              <a:rPr lang="en-US" altLang="zh-CN" sz="20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:creates a new figure object using default property values, and automatically becomes the current figure until a new figure is either created or called.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714480" y="4857760"/>
            <a:ext cx="7215238" cy="400110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marL="627063" indent="-627063" algn="just"/>
            <a:r>
              <a:rPr lang="en-US" altLang="zh-CN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imshow</a:t>
            </a:r>
            <a:r>
              <a:rPr lang="en-US" altLang="zh-CN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(I) </a:t>
            </a:r>
            <a:r>
              <a:rPr lang="en-US" altLang="zh-CN" sz="20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:displays the stored image of the variable array I. 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714480" y="5572140"/>
            <a:ext cx="7215238" cy="707886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marL="627063" indent="-627063" algn="just"/>
            <a:r>
              <a:rPr lang="en-US" altLang="zh-CN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title(</a:t>
            </a:r>
            <a:r>
              <a:rPr lang="en-US" altLang="zh-CN" sz="20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'string'</a:t>
            </a:r>
            <a:r>
              <a:rPr lang="en-US" altLang="zh-CN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 </a:t>
            </a:r>
            <a:r>
              <a:rPr lang="en-US" altLang="zh-CN" sz="20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:adds the title specified by  ‘string’ at the top and in the center of the current axes or figure.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/>
          <p:cNvSpPr txBox="1">
            <a:spLocks/>
          </p:cNvSpPr>
          <p:nvPr/>
        </p:nvSpPr>
        <p:spPr>
          <a:xfrm>
            <a:off x="1857356" y="272080"/>
            <a:ext cx="7143800" cy="642942"/>
          </a:xfrm>
          <a:prstGeom prst="rect">
            <a:avLst/>
          </a:prstGeom>
        </p:spPr>
        <p:txBody>
          <a:bodyPr rtlCol="1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Step 1: Read and Display The Image</a:t>
            </a: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1857356" y="2056147"/>
            <a:ext cx="7000924" cy="1015663"/>
          </a:xfrm>
          <a:prstGeom prst="rect">
            <a:avLst/>
          </a:prstGeom>
          <a:noFill/>
          <a:ln w="15875"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 =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imread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901CDD"/>
                </a:solidFill>
                <a:effectLst/>
                <a:latin typeface="Courier New" pitchFamily="49" charset="0"/>
                <a:ea typeface="Times New Roman" pitchFamily="18" charset="0"/>
                <a:cs typeface="Courier New" pitchFamily="49" charset="0"/>
              </a:rPr>
              <a:t>‘peppers.png'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);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itchFamily="49" charset="0"/>
                <a:ea typeface="Times New Roman" pitchFamily="18" charset="0"/>
                <a:cs typeface="Courier New" pitchFamily="49" charset="0"/>
              </a:rPr>
              <a:t>figure,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imshow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(I), title(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901CDD"/>
                </a:solidFill>
                <a:effectLst/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'original image'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);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85918" y="1618766"/>
            <a:ext cx="7215238" cy="400110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algn="just"/>
            <a:r>
              <a:rPr lang="en-US" altLang="zh-CN" sz="2000" b="1" i="1" dirty="0" smtClean="0">
                <a:latin typeface="Calibri" pitchFamily="34" charset="0"/>
                <a:cs typeface="Calibri" pitchFamily="34" charset="0"/>
              </a:rPr>
              <a:t>Read in and display the </a:t>
            </a:r>
            <a:r>
              <a:rPr lang="en-US" sz="2000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‘peppers.png' </a:t>
            </a:r>
            <a:r>
              <a:rPr lang="en-US" altLang="zh-CN" sz="2000" b="1" i="1" dirty="0" smtClean="0">
                <a:latin typeface="Calibri" pitchFamily="34" charset="0"/>
                <a:cs typeface="Calibri" pitchFamily="34" charset="0"/>
              </a:rPr>
              <a:t>RGB image .</a:t>
            </a:r>
          </a:p>
        </p:txBody>
      </p:sp>
      <p:sp>
        <p:nvSpPr>
          <p:cNvPr id="8" name="Rectangle 7"/>
          <p:cNvSpPr/>
          <p:nvPr/>
        </p:nvSpPr>
        <p:spPr>
          <a:xfrm>
            <a:off x="1857356" y="1000108"/>
            <a:ext cx="3357586" cy="523220"/>
          </a:xfrm>
          <a:prstGeom prst="rect">
            <a:avLst/>
          </a:prstGeom>
          <a:ln w="1905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</p:spPr>
        <p:txBody>
          <a:bodyPr wrap="square" spcCol="36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55600" indent="-355600" algn="just"/>
            <a:r>
              <a:rPr lang="en-US" altLang="zh-CN" sz="2800" b="1" i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1.2 Step application:</a:t>
            </a:r>
          </a:p>
        </p:txBody>
      </p:sp>
      <p:sp>
        <p:nvSpPr>
          <p:cNvPr id="10" name="Rectangle 3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-32" y="2496934"/>
            <a:ext cx="1697038" cy="432000"/>
          </a:xfrm>
          <a:prstGeom prst="rect">
            <a:avLst/>
          </a:prstGeom>
          <a:solidFill>
            <a:srgbClr val="FF9900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>
            <a:sp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de-DE" sz="1200" b="1" dirty="0" smtClean="0">
                <a:solidFill>
                  <a:schemeClr val="bg1"/>
                </a:solidFill>
              </a:rPr>
              <a:t>Read The Image</a:t>
            </a:r>
            <a:endParaRPr lang="de-DE" sz="1200" b="1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/>
          <a:srcRect l="29649" t="12695" r="19839" b="14062"/>
          <a:stretch>
            <a:fillRect/>
          </a:stretch>
        </p:blipFill>
        <p:spPr bwMode="auto">
          <a:xfrm>
            <a:off x="3143240" y="3202236"/>
            <a:ext cx="4357718" cy="3256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/>
          <p:cNvSpPr/>
          <p:nvPr/>
        </p:nvSpPr>
        <p:spPr>
          <a:xfrm>
            <a:off x="1857356" y="1000108"/>
            <a:ext cx="3286148" cy="523220"/>
          </a:xfrm>
          <a:prstGeom prst="rect">
            <a:avLst/>
          </a:prstGeom>
          <a:ln w="1905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</p:spPr>
        <p:txBody>
          <a:bodyPr wrap="square" spcCol="36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55600" indent="-355600" algn="just"/>
            <a:r>
              <a:rPr lang="en-US" altLang="zh-CN" sz="2800" b="1" i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2.1 Preface:</a:t>
            </a:r>
          </a:p>
        </p:txBody>
      </p:sp>
      <p:sp>
        <p:nvSpPr>
          <p:cNvPr id="10" name="Rectangle 9"/>
          <p:cNvSpPr/>
          <p:nvPr/>
        </p:nvSpPr>
        <p:spPr>
          <a:xfrm>
            <a:off x="1785918" y="1571612"/>
            <a:ext cx="7072362" cy="1426031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indent="273050" algn="just">
              <a:lnSpc>
                <a:spcPts val="2600"/>
              </a:lnSpc>
            </a:pPr>
            <a:r>
              <a:rPr lang="en-US" altLang="zh-CN" sz="2000" b="1" i="1" dirty="0" smtClean="0">
                <a:latin typeface="Calibri" pitchFamily="34" charset="0"/>
                <a:cs typeface="Calibri" pitchFamily="34" charset="0"/>
              </a:rPr>
              <a:t>Simulate a blurred image that you might get from camera motion. Create a point-spread function, PSF, corresponding to the linear motion across 31 pixels (LEN=31), at an angle of 11 degrees (THETA=11). Simulate the blur using </a:t>
            </a:r>
            <a:r>
              <a:rPr lang="en-US" altLang="zh-CN" sz="2000" b="1" i="1" dirty="0" err="1" smtClean="0">
                <a:latin typeface="Calibri" pitchFamily="34" charset="0"/>
                <a:cs typeface="Calibri" pitchFamily="34" charset="0"/>
              </a:rPr>
              <a:t>imfilter</a:t>
            </a:r>
            <a:r>
              <a:rPr lang="en-US" altLang="zh-CN" sz="2000" b="1" i="1" dirty="0" smtClean="0">
                <a:latin typeface="Calibri" pitchFamily="34" charset="0"/>
                <a:cs typeface="Calibri" pitchFamily="34" charset="0"/>
              </a:rPr>
              <a:t>.</a:t>
            </a:r>
          </a:p>
        </p:txBody>
      </p:sp>
      <p:sp>
        <p:nvSpPr>
          <p:cNvPr id="13" name="Rectangle 3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-32" y="3071810"/>
            <a:ext cx="1697038" cy="432000"/>
          </a:xfrm>
          <a:prstGeom prst="rect">
            <a:avLst/>
          </a:prstGeom>
          <a:solidFill>
            <a:srgbClr val="FF9900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>
            <a:sp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de-DE" sz="1200" b="1" dirty="0" smtClean="0">
                <a:solidFill>
                  <a:schemeClr val="bg1"/>
                </a:solidFill>
              </a:rPr>
              <a:t>Simulate a Motion Blur</a:t>
            </a:r>
            <a:endParaRPr lang="de-DE" sz="1200" b="1" dirty="0"/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1857356" y="272080"/>
            <a:ext cx="7143800" cy="642942"/>
          </a:xfrm>
          <a:prstGeom prst="rect">
            <a:avLst/>
          </a:prstGeom>
        </p:spPr>
        <p:txBody>
          <a:bodyPr rtlCol="1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Step 2: </a:t>
            </a:r>
            <a:r>
              <a:rPr lang="en-US" altLang="zh-CN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Simulate a Motion Blur</a:t>
            </a:r>
            <a:endParaRPr lang="en-US" sz="3200" b="1" spc="5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857356" y="3143248"/>
            <a:ext cx="3286148" cy="523220"/>
          </a:xfrm>
          <a:prstGeom prst="rect">
            <a:avLst/>
          </a:prstGeom>
          <a:ln w="1905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</p:spPr>
        <p:txBody>
          <a:bodyPr wrap="square" spcCol="36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55600" indent="-355600" algn="just"/>
            <a:r>
              <a:rPr lang="en-US" altLang="zh-CN" sz="2800" b="1" i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2.2 Key Commands: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714480" y="3714752"/>
            <a:ext cx="7215238" cy="1403589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marL="627063" indent="-627063" algn="just">
              <a:lnSpc>
                <a:spcPts val="2600"/>
              </a:lnSpc>
            </a:pP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PSF = </a:t>
            </a:r>
            <a:r>
              <a:rPr lang="en-US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fspecial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</a:t>
            </a:r>
            <a:r>
              <a:rPr lang="en-US" sz="20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'motion'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, </a:t>
            </a:r>
            <a:r>
              <a:rPr lang="en-US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lEN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, THETA) </a:t>
            </a:r>
            <a:r>
              <a:rPr lang="en-US" altLang="zh-CN" sz="18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:Creates a point-spread function, PSF, corresponding to the linear motion of a camera by LEN pixels, with an angle of THETA degrees in a counterclockwise direction.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714480" y="5143512"/>
            <a:ext cx="7215238" cy="1403589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marL="627063" indent="-627063" algn="just">
              <a:lnSpc>
                <a:spcPts val="2600"/>
              </a:lnSpc>
            </a:pP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blurred = </a:t>
            </a:r>
            <a:r>
              <a:rPr lang="en-US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imfilter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(I, PSF, </a:t>
            </a:r>
            <a:r>
              <a:rPr lang="en-US" sz="20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'circular'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 </a:t>
            </a:r>
            <a:r>
              <a:rPr lang="en-US" altLang="zh-CN" sz="18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:performs image filtering using the predefined point-spread function, PSF according to the specified options as 'circular', 'symmetric', 'replicate',…etc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 txBox="1">
            <a:spLocks/>
          </p:cNvSpPr>
          <p:nvPr/>
        </p:nvSpPr>
        <p:spPr>
          <a:xfrm>
            <a:off x="1857356" y="272080"/>
            <a:ext cx="7143800" cy="642942"/>
          </a:xfrm>
          <a:prstGeom prst="rect">
            <a:avLst/>
          </a:prstGeom>
        </p:spPr>
        <p:txBody>
          <a:bodyPr rtlCol="1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Step 2: </a:t>
            </a:r>
            <a:r>
              <a:rPr lang="en-US" altLang="zh-CN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Simulate a Motion Blur</a:t>
            </a:r>
            <a:endParaRPr lang="en-US" sz="3200" b="1" spc="5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1857356" y="1571612"/>
            <a:ext cx="7000924" cy="1631216"/>
          </a:xfrm>
          <a:prstGeom prst="rect">
            <a:avLst/>
          </a:prstGeom>
          <a:noFill/>
          <a:ln w="15875"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LEN = 31;</a:t>
            </a:r>
          </a:p>
          <a:p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THETA = 15;</a:t>
            </a:r>
          </a:p>
          <a:p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PSF = </a:t>
            </a:r>
            <a:r>
              <a:rPr lang="en-US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fspecial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</a:t>
            </a:r>
            <a:r>
              <a:rPr lang="en-US" sz="20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'motion'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, LEN, THETA);</a:t>
            </a:r>
          </a:p>
          <a:p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blurred = </a:t>
            </a:r>
            <a:r>
              <a:rPr lang="en-US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imfilter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(I, PSF, </a:t>
            </a:r>
            <a:r>
              <a:rPr lang="en-US" sz="20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'circular'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);</a:t>
            </a:r>
          </a:p>
          <a:p>
            <a:r>
              <a:rPr lang="en-US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figure,imshow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(blurred),title(</a:t>
            </a:r>
            <a:r>
              <a:rPr lang="en-US" sz="18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'Blurred Image'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);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857356" y="1000108"/>
            <a:ext cx="3357586" cy="523220"/>
          </a:xfrm>
          <a:prstGeom prst="rect">
            <a:avLst/>
          </a:prstGeom>
          <a:ln w="1905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</p:spPr>
        <p:txBody>
          <a:bodyPr wrap="square" spcCol="36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55600" indent="-355600" algn="just"/>
            <a:r>
              <a:rPr lang="en-US" altLang="zh-CN" sz="2800" b="1" i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2.3 Step application:</a:t>
            </a:r>
          </a:p>
        </p:txBody>
      </p:sp>
      <p:sp>
        <p:nvSpPr>
          <p:cNvPr id="7" name="Rectangle 3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-32" y="3071810"/>
            <a:ext cx="1697038" cy="432000"/>
          </a:xfrm>
          <a:prstGeom prst="rect">
            <a:avLst/>
          </a:prstGeom>
          <a:solidFill>
            <a:srgbClr val="FF9900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>
            <a:sp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de-DE" sz="1200" b="1" dirty="0" smtClean="0">
                <a:solidFill>
                  <a:schemeClr val="bg1"/>
                </a:solidFill>
              </a:rPr>
              <a:t>Simulate a Motion Blur</a:t>
            </a:r>
            <a:endParaRPr lang="de-DE" sz="12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 l="33492" t="14648" r="15995" b="12109"/>
          <a:stretch>
            <a:fillRect/>
          </a:stretch>
        </p:blipFill>
        <p:spPr bwMode="auto">
          <a:xfrm>
            <a:off x="3214678" y="3286124"/>
            <a:ext cx="4214842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3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-32" y="3693286"/>
            <a:ext cx="1697038" cy="592970"/>
          </a:xfrm>
          <a:prstGeom prst="rect">
            <a:avLst/>
          </a:prstGeom>
          <a:solidFill>
            <a:srgbClr val="FF9900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>
            <a:spAutoFit/>
          </a:bodyPr>
          <a:lstStyle/>
          <a:p>
            <a:pPr algn="ctr" eaLnBrk="0" hangingPunct="0">
              <a:lnSpc>
                <a:spcPts val="2000"/>
              </a:lnSpc>
            </a:pPr>
            <a:r>
              <a:rPr lang="de-DE" sz="1200" b="1" dirty="0" smtClean="0">
                <a:solidFill>
                  <a:schemeClr val="bg1"/>
                </a:solidFill>
              </a:rPr>
              <a:t>Restore the Blurred Image</a:t>
            </a:r>
            <a:endParaRPr lang="de-DE" sz="1200" b="1" dirty="0"/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1857356" y="272080"/>
            <a:ext cx="7143800" cy="642942"/>
          </a:xfrm>
          <a:prstGeom prst="rect">
            <a:avLst/>
          </a:prstGeom>
        </p:spPr>
        <p:txBody>
          <a:bodyPr rtlCol="1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Step 3: </a:t>
            </a:r>
            <a:r>
              <a:rPr lang="en-US" altLang="zh-CN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Restore the Blurred Image</a:t>
            </a:r>
            <a:endParaRPr lang="en-US" sz="3200" b="1" spc="5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1857356" y="1571612"/>
            <a:ext cx="7000924" cy="977191"/>
          </a:xfrm>
          <a:prstGeom prst="rect">
            <a:avLst/>
          </a:prstGeom>
          <a:noFill/>
          <a:ln w="15875"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wnr1 = </a:t>
            </a:r>
            <a:r>
              <a:rPr lang="en-US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deconvwnr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(blurred, PSF);</a:t>
            </a:r>
          </a:p>
          <a:p>
            <a:pPr>
              <a:lnSpc>
                <a:spcPct val="150000"/>
              </a:lnSpc>
            </a:pPr>
            <a:r>
              <a:rPr lang="en-US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figure,imshow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(wnr1),title(</a:t>
            </a:r>
            <a:r>
              <a:rPr lang="en-US" sz="20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'Restored Image'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);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857356" y="1000108"/>
            <a:ext cx="3357586" cy="523220"/>
          </a:xfrm>
          <a:prstGeom prst="rect">
            <a:avLst/>
          </a:prstGeom>
          <a:ln w="1905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</p:spPr>
        <p:txBody>
          <a:bodyPr wrap="square" spcCol="36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55600" indent="-355600" algn="just"/>
            <a:r>
              <a:rPr lang="en-US" altLang="zh-CN" sz="2800" b="1" i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3.1 Step application: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 l="36237" t="13672" r="13250" b="13086"/>
          <a:stretch>
            <a:fillRect/>
          </a:stretch>
        </p:blipFill>
        <p:spPr bwMode="auto">
          <a:xfrm>
            <a:off x="2928926" y="2673676"/>
            <a:ext cx="5000660" cy="381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killing question.jpg"/>
          <p:cNvPicPr>
            <a:picLocks noChangeAspect="1"/>
          </p:cNvPicPr>
          <p:nvPr/>
        </p:nvPicPr>
        <p:blipFill>
          <a:blip r:embed="rId3" cstate="print"/>
          <a:srcRect b="3774"/>
          <a:stretch>
            <a:fillRect/>
          </a:stretch>
        </p:blipFill>
        <p:spPr>
          <a:xfrm>
            <a:off x="4572000" y="2571743"/>
            <a:ext cx="4000528" cy="3849565"/>
          </a:xfrm>
          <a:prstGeom prst="rect">
            <a:avLst/>
          </a:prstGeom>
        </p:spPr>
      </p:pic>
      <p:sp>
        <p:nvSpPr>
          <p:cNvPr id="8" name="Rectangle 35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-6086" y="4470076"/>
            <a:ext cx="1695600" cy="592970"/>
          </a:xfrm>
          <a:prstGeom prst="rect">
            <a:avLst/>
          </a:prstGeom>
          <a:solidFill>
            <a:srgbClr val="FF9900"/>
          </a:solidFill>
          <a:ln w="19050">
            <a:noFill/>
            <a:miter lim="800000"/>
            <a:headEnd/>
            <a:tailEnd/>
          </a:ln>
          <a:effectLst/>
        </p:spPr>
        <p:txBody>
          <a:bodyPr wrap="square" lIns="136800" tIns="54000" rIns="0" bIns="54000" anchor="ctr">
            <a:spAutoFit/>
          </a:bodyPr>
          <a:lstStyle/>
          <a:p>
            <a:pPr algn="ctr" eaLnBrk="0" hangingPunct="0">
              <a:lnSpc>
                <a:spcPts val="2000"/>
              </a:lnSpc>
            </a:pPr>
            <a:r>
              <a:rPr lang="de-DE" sz="1200" b="1" dirty="0" smtClean="0">
                <a:solidFill>
                  <a:schemeClr val="bg1"/>
                </a:solidFill>
              </a:rPr>
              <a:t>Questions and Discussion</a:t>
            </a:r>
            <a:endParaRPr lang="de-DE" sz="1200" b="1" dirty="0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2571736" y="285728"/>
            <a:ext cx="5715040" cy="504056"/>
          </a:xfrm>
          <a:prstGeom prst="rect">
            <a:avLst/>
          </a:prstGeom>
        </p:spPr>
        <p:txBody>
          <a:bodyPr rtlCol="1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5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Questions and Discussion </a:t>
            </a:r>
          </a:p>
        </p:txBody>
      </p:sp>
      <p:pic>
        <p:nvPicPr>
          <p:cNvPr id="10" name="Picture 9" descr="6a0134843bde5e970c0133f11222df970b-800wi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" contrast="40000"/>
          </a:blip>
          <a:stretch>
            <a:fillRect/>
          </a:stretch>
        </p:blipFill>
        <p:spPr>
          <a:xfrm rot="20174112">
            <a:off x="1914624" y="1693489"/>
            <a:ext cx="4133685" cy="201367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olienvorlage">
  <a:themeElements>
    <a:clrScheme name="Folienvorlage 1">
      <a:dk1>
        <a:srgbClr val="000000"/>
      </a:dk1>
      <a:lt1>
        <a:srgbClr val="FFFFFF"/>
      </a:lt1>
      <a:dk2>
        <a:srgbClr val="000000"/>
      </a:dk2>
      <a:lt2>
        <a:srgbClr val="CCCCCC"/>
      </a:lt2>
      <a:accent1>
        <a:srgbClr val="FF9900"/>
      </a:accent1>
      <a:accent2>
        <a:srgbClr val="66FF33"/>
      </a:accent2>
      <a:accent3>
        <a:srgbClr val="FFFFFF"/>
      </a:accent3>
      <a:accent4>
        <a:srgbClr val="000000"/>
      </a:accent4>
      <a:accent5>
        <a:srgbClr val="FFCAAA"/>
      </a:accent5>
      <a:accent6>
        <a:srgbClr val="5CE72D"/>
      </a:accent6>
      <a:hlink>
        <a:srgbClr val="003399"/>
      </a:hlink>
      <a:folHlink>
        <a:srgbClr val="666666"/>
      </a:folHlink>
    </a:clrScheme>
    <a:fontScheme name="Folienvorlag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triangle" w="med" len="med"/>
        </a:ln>
        <a:effectLst/>
      </a:spPr>
      <a:bodyPr vert="horz" wrap="none" lIns="36000" tIns="0" rIns="3600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triangle" w="med" len="med"/>
        </a:ln>
        <a:effectLst/>
      </a:spPr>
      <a:bodyPr vert="horz" wrap="none" lIns="36000" tIns="0" rIns="3600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Folienvorlage 1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FF9900"/>
        </a:accent1>
        <a:accent2>
          <a:srgbClr val="66FF33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5CE72D"/>
        </a:accent6>
        <a:hlink>
          <a:srgbClr val="003399"/>
        </a:hlink>
        <a:folHlink>
          <a:srgbClr val="6666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I:\assm_mp\MP_Micro_Automation\02_S7_200\08 Vertriebsfolien\Folienvorlage.ppt</Template>
  <TotalTime>20348</TotalTime>
  <Words>925</Words>
  <Application>Microsoft Office PowerPoint</Application>
  <PresentationFormat>On-screen Show (4:3)</PresentationFormat>
  <Paragraphs>87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20" baseType="lpstr">
      <vt:lpstr>Arial</vt:lpstr>
      <vt:lpstr>Bookman Old Style</vt:lpstr>
      <vt:lpstr>Times New Roman</vt:lpstr>
      <vt:lpstr>Calibri</vt:lpstr>
      <vt:lpstr>Monotype Corsiva</vt:lpstr>
      <vt:lpstr>Gulim</vt:lpstr>
      <vt:lpstr>Script MT Bold</vt:lpstr>
      <vt:lpstr>Wingdings</vt:lpstr>
      <vt:lpstr>Courier New</vt:lpstr>
      <vt:lpstr>Siemens Sans</vt:lpstr>
      <vt:lpstr>SimSun</vt:lpstr>
      <vt:lpstr>Folienvorlage</vt:lpstr>
      <vt:lpstr>Biomedical Laboratory – 4th Year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Manager>Peter Barfuß</Manager>
  <Company>Siemens AG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SIMATIC S7-200</dc:title>
  <dc:subject>Standard SIMATIC S7-200 Sales Presentation</dc:subject>
  <dc:creator>Peter Barfuß</dc:creator>
  <cp:lastModifiedBy>fee</cp:lastModifiedBy>
  <cp:revision>1908</cp:revision>
  <cp:lastPrinted>2002-03-21T08:32:11Z</cp:lastPrinted>
  <dcterms:created xsi:type="dcterms:W3CDTF">2001-10-12T10:57:36Z</dcterms:created>
  <dcterms:modified xsi:type="dcterms:W3CDTF">2012-03-26T21:16:34Z</dcterms:modified>
</cp:coreProperties>
</file>